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7"/>
  </p:notesMasterIdLst>
  <p:sldIdLst>
    <p:sldId id="925" r:id="rId2"/>
    <p:sldId id="5083" r:id="rId3"/>
    <p:sldId id="259" r:id="rId4"/>
    <p:sldId id="5080" r:id="rId5"/>
    <p:sldId id="262" r:id="rId6"/>
    <p:sldId id="5084" r:id="rId7"/>
    <p:sldId id="338" r:id="rId8"/>
    <p:sldId id="922" r:id="rId9"/>
    <p:sldId id="342" r:id="rId10"/>
    <p:sldId id="918" r:id="rId11"/>
    <p:sldId id="265" r:id="rId12"/>
    <p:sldId id="268" r:id="rId13"/>
    <p:sldId id="264" r:id="rId14"/>
    <p:sldId id="909" r:id="rId15"/>
    <p:sldId id="910" r:id="rId16"/>
    <p:sldId id="911" r:id="rId17"/>
    <p:sldId id="912" r:id="rId18"/>
    <p:sldId id="913" r:id="rId19"/>
    <p:sldId id="5082" r:id="rId20"/>
    <p:sldId id="917" r:id="rId21"/>
    <p:sldId id="914" r:id="rId22"/>
    <p:sldId id="919" r:id="rId23"/>
    <p:sldId id="915" r:id="rId24"/>
    <p:sldId id="916" r:id="rId25"/>
    <p:sldId id="924" r:id="rId26"/>
  </p:sldIdLst>
  <p:sldSz cx="12192000" cy="6858000"/>
  <p:notesSz cx="6858000" cy="9144000"/>
  <p:embeddedFontLst>
    <p:embeddedFont>
      <p:font typeface="GT Pressura" pitchFamily="2" charset="77"/>
      <p:regular r:id="rId28"/>
      <p:bold r:id="rId29"/>
      <p:italic r:id="rId30"/>
      <p:boldItalic r:id="rId31"/>
    </p:embeddedFont>
    <p:embeddedFont>
      <p:font typeface="GT Pressura Text" pitchFamily="2" charset="77"/>
      <p:regular r:id="rId32"/>
      <p:italic r:id="rId33"/>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74"/>
    <p:restoredTop sz="94898"/>
  </p:normalViewPr>
  <p:slideViewPr>
    <p:cSldViewPr snapToGrid="0">
      <p:cViewPr varScale="1">
        <p:scale>
          <a:sx n="121" d="100"/>
          <a:sy n="121" d="100"/>
        </p:scale>
        <p:origin x="6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B32F5-536D-5C41-8CA8-C221BE5D3DAE}" type="datetimeFigureOut">
              <a:rPr lang="nl-NL" smtClean="0"/>
              <a:t>05-06-2024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2FE24-6965-D442-AD01-8B90F22ADDC1}" type="slidenum">
              <a:rPr lang="nl-NL" smtClean="0"/>
              <a:t>‹nr.›</a:t>
            </a:fld>
            <a:endParaRPr lang="nl-NL"/>
          </a:p>
        </p:txBody>
      </p:sp>
    </p:spTree>
    <p:extLst>
      <p:ext uri="{BB962C8B-B14F-4D97-AF65-F5344CB8AC3E}">
        <p14:creationId xmlns:p14="http://schemas.microsoft.com/office/powerpoint/2010/main" val="3815543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D39A46-7C45-544D-AA66-25BDF7D977F5}" type="slidenum">
              <a:rPr lang="nl-NL" smtClean="0"/>
              <a:t>4</a:t>
            </a:fld>
            <a:endParaRPr lang="nl-NL"/>
          </a:p>
        </p:txBody>
      </p:sp>
    </p:spTree>
    <p:extLst>
      <p:ext uri="{BB962C8B-B14F-4D97-AF65-F5344CB8AC3E}">
        <p14:creationId xmlns:p14="http://schemas.microsoft.com/office/powerpoint/2010/main" val="31720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96B1446F-79ED-87D2-8400-67F2A4009DB1}"/>
            </a:ext>
          </a:extLst>
        </p:cNvPr>
        <p:cNvGrpSpPr/>
        <p:nvPr/>
      </p:nvGrpSpPr>
      <p:grpSpPr>
        <a:xfrm>
          <a:off x="0" y="0"/>
          <a:ext cx="0" cy="0"/>
          <a:chOff x="0" y="0"/>
          <a:chExt cx="0" cy="0"/>
        </a:xfrm>
      </p:grpSpPr>
      <p:sp>
        <p:nvSpPr>
          <p:cNvPr id="233" name="Google Shape;233;g222767670bf_0_1:notes">
            <a:extLst>
              <a:ext uri="{FF2B5EF4-FFF2-40B4-BE49-F238E27FC236}">
                <a16:creationId xmlns:a16="http://schemas.microsoft.com/office/drawing/2014/main" id="{5921D44F-3CEE-27BB-18A9-877AFA741C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22767670bf_0_1:notes">
            <a:extLst>
              <a:ext uri="{FF2B5EF4-FFF2-40B4-BE49-F238E27FC236}">
                <a16:creationId xmlns:a16="http://schemas.microsoft.com/office/drawing/2014/main" id="{698FEF82-09F4-129D-A226-8B72A51F5358}"/>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86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0110F105-81FD-0BFC-79FA-D6F43EA64C0E}"/>
            </a:ext>
          </a:extLst>
        </p:cNvPr>
        <p:cNvGrpSpPr/>
        <p:nvPr/>
      </p:nvGrpSpPr>
      <p:grpSpPr>
        <a:xfrm>
          <a:off x="0" y="0"/>
          <a:ext cx="0" cy="0"/>
          <a:chOff x="0" y="0"/>
          <a:chExt cx="0" cy="0"/>
        </a:xfrm>
      </p:grpSpPr>
      <p:sp>
        <p:nvSpPr>
          <p:cNvPr id="233" name="Google Shape;233;g222767670bf_0_1:notes">
            <a:extLst>
              <a:ext uri="{FF2B5EF4-FFF2-40B4-BE49-F238E27FC236}">
                <a16:creationId xmlns:a16="http://schemas.microsoft.com/office/drawing/2014/main" id="{2C73A586-4053-C3F3-76DB-6A67373DE8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22767670bf_0_1:notes">
            <a:extLst>
              <a:ext uri="{FF2B5EF4-FFF2-40B4-BE49-F238E27FC236}">
                <a16:creationId xmlns:a16="http://schemas.microsoft.com/office/drawing/2014/main" id="{B6F8230E-14F5-B458-E1DD-67FF347C7766}"/>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3563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0110F105-81FD-0BFC-79FA-D6F43EA64C0E}"/>
            </a:ext>
          </a:extLst>
        </p:cNvPr>
        <p:cNvGrpSpPr/>
        <p:nvPr/>
      </p:nvGrpSpPr>
      <p:grpSpPr>
        <a:xfrm>
          <a:off x="0" y="0"/>
          <a:ext cx="0" cy="0"/>
          <a:chOff x="0" y="0"/>
          <a:chExt cx="0" cy="0"/>
        </a:xfrm>
      </p:grpSpPr>
      <p:sp>
        <p:nvSpPr>
          <p:cNvPr id="233" name="Google Shape;233;g222767670bf_0_1:notes">
            <a:extLst>
              <a:ext uri="{FF2B5EF4-FFF2-40B4-BE49-F238E27FC236}">
                <a16:creationId xmlns:a16="http://schemas.microsoft.com/office/drawing/2014/main" id="{2C73A586-4053-C3F3-76DB-6A67373DE8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22767670bf_0_1:notes">
            <a:extLst>
              <a:ext uri="{FF2B5EF4-FFF2-40B4-BE49-F238E27FC236}">
                <a16:creationId xmlns:a16="http://schemas.microsoft.com/office/drawing/2014/main" id="{B6F8230E-14F5-B458-E1DD-67FF347C7766}"/>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3591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E0114D0E-6635-5359-19E2-D86BEB6C87DC}"/>
            </a:ext>
          </a:extLst>
        </p:cNvPr>
        <p:cNvGrpSpPr/>
        <p:nvPr/>
      </p:nvGrpSpPr>
      <p:grpSpPr>
        <a:xfrm>
          <a:off x="0" y="0"/>
          <a:ext cx="0" cy="0"/>
          <a:chOff x="0" y="0"/>
          <a:chExt cx="0" cy="0"/>
        </a:xfrm>
      </p:grpSpPr>
      <p:sp>
        <p:nvSpPr>
          <p:cNvPr id="233" name="Google Shape;233;g222767670bf_0_1:notes">
            <a:extLst>
              <a:ext uri="{FF2B5EF4-FFF2-40B4-BE49-F238E27FC236}">
                <a16:creationId xmlns:a16="http://schemas.microsoft.com/office/drawing/2014/main" id="{1B861DC6-3E23-BFE4-BA7D-A56A41774A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22767670bf_0_1:notes">
            <a:extLst>
              <a:ext uri="{FF2B5EF4-FFF2-40B4-BE49-F238E27FC236}">
                <a16:creationId xmlns:a16="http://schemas.microsoft.com/office/drawing/2014/main" id="{CEC4D6F4-8244-10A1-E1CA-2E47C7F97854}"/>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2056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8678DBC0-458D-8E83-827F-97BF1C870974}"/>
            </a:ext>
          </a:extLst>
        </p:cNvPr>
        <p:cNvGrpSpPr/>
        <p:nvPr/>
      </p:nvGrpSpPr>
      <p:grpSpPr>
        <a:xfrm>
          <a:off x="0" y="0"/>
          <a:ext cx="0" cy="0"/>
          <a:chOff x="0" y="0"/>
          <a:chExt cx="0" cy="0"/>
        </a:xfrm>
      </p:grpSpPr>
      <p:sp>
        <p:nvSpPr>
          <p:cNvPr id="233" name="Google Shape;233;g222767670bf_0_1:notes">
            <a:extLst>
              <a:ext uri="{FF2B5EF4-FFF2-40B4-BE49-F238E27FC236}">
                <a16:creationId xmlns:a16="http://schemas.microsoft.com/office/drawing/2014/main" id="{337E8B44-5EA1-850D-523B-47EBF479CD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22767670bf_0_1:notes">
            <a:extLst>
              <a:ext uri="{FF2B5EF4-FFF2-40B4-BE49-F238E27FC236}">
                <a16:creationId xmlns:a16="http://schemas.microsoft.com/office/drawing/2014/main" id="{A486047D-C738-DB5B-52E7-09C9C7025565}"/>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9622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Intelligentie</a:t>
            </a:r>
          </a:p>
        </p:txBody>
      </p:sp>
      <p:sp>
        <p:nvSpPr>
          <p:cNvPr id="4" name="Tijdelijke aanduiding voor dianummer 3"/>
          <p:cNvSpPr>
            <a:spLocks noGrp="1"/>
          </p:cNvSpPr>
          <p:nvPr>
            <p:ph type="sldNum" sz="quarter" idx="5"/>
          </p:nvPr>
        </p:nvSpPr>
        <p:spPr/>
        <p:txBody>
          <a:bodyPr/>
          <a:lstStyle/>
          <a:p>
            <a:fld id="{A012FE24-6965-D442-AD01-8B90F22ADDC1}" type="slidenum">
              <a:rPr lang="nl-NL" smtClean="0"/>
              <a:t>18</a:t>
            </a:fld>
            <a:endParaRPr lang="nl-NL"/>
          </a:p>
        </p:txBody>
      </p:sp>
    </p:spTree>
    <p:extLst>
      <p:ext uri="{BB962C8B-B14F-4D97-AF65-F5344CB8AC3E}">
        <p14:creationId xmlns:p14="http://schemas.microsoft.com/office/powerpoint/2010/main" val="348824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Intelligentie</a:t>
            </a:r>
          </a:p>
        </p:txBody>
      </p:sp>
      <p:sp>
        <p:nvSpPr>
          <p:cNvPr id="4" name="Tijdelijke aanduiding voor dianummer 3"/>
          <p:cNvSpPr>
            <a:spLocks noGrp="1"/>
          </p:cNvSpPr>
          <p:nvPr>
            <p:ph type="sldNum" sz="quarter" idx="5"/>
          </p:nvPr>
        </p:nvSpPr>
        <p:spPr/>
        <p:txBody>
          <a:bodyPr/>
          <a:lstStyle/>
          <a:p>
            <a:fld id="{A012FE24-6965-D442-AD01-8B90F22ADDC1}" type="slidenum">
              <a:rPr lang="nl-NL" smtClean="0"/>
              <a:t>19</a:t>
            </a:fld>
            <a:endParaRPr lang="nl-NL"/>
          </a:p>
        </p:txBody>
      </p:sp>
    </p:spTree>
    <p:extLst>
      <p:ext uri="{BB962C8B-B14F-4D97-AF65-F5344CB8AC3E}">
        <p14:creationId xmlns:p14="http://schemas.microsoft.com/office/powerpoint/2010/main" val="2807991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Contract manager – Planner - Klantadviseur</a:t>
            </a:r>
          </a:p>
        </p:txBody>
      </p:sp>
      <p:sp>
        <p:nvSpPr>
          <p:cNvPr id="4" name="Tijdelijke aanduiding voor dianummer 3"/>
          <p:cNvSpPr>
            <a:spLocks noGrp="1"/>
          </p:cNvSpPr>
          <p:nvPr>
            <p:ph type="sldNum" sz="quarter" idx="5"/>
          </p:nvPr>
        </p:nvSpPr>
        <p:spPr/>
        <p:txBody>
          <a:bodyPr/>
          <a:lstStyle/>
          <a:p>
            <a:fld id="{A012FE24-6965-D442-AD01-8B90F22ADDC1}" type="slidenum">
              <a:rPr lang="nl-NL" smtClean="0"/>
              <a:t>24</a:t>
            </a:fld>
            <a:endParaRPr lang="nl-NL"/>
          </a:p>
        </p:txBody>
      </p:sp>
    </p:spTree>
    <p:extLst>
      <p:ext uri="{BB962C8B-B14F-4D97-AF65-F5344CB8AC3E}">
        <p14:creationId xmlns:p14="http://schemas.microsoft.com/office/powerpoint/2010/main" val="753778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tx2"/>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C56E0D5-C12B-CCCC-2A84-8CE02DF1CD0A}"/>
              </a:ext>
            </a:extLst>
          </p:cNvPr>
          <p:cNvSpPr/>
          <p:nvPr userDrawn="1"/>
        </p:nvSpPr>
        <p:spPr>
          <a:xfrm>
            <a:off x="0" y="5111015"/>
            <a:ext cx="12192000" cy="1746985"/>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dirty="0"/>
          </a:p>
        </p:txBody>
      </p:sp>
      <p:pic>
        <p:nvPicPr>
          <p:cNvPr id="12" name="Graphic 11">
            <a:extLst>
              <a:ext uri="{FF2B5EF4-FFF2-40B4-BE49-F238E27FC236}">
                <a16:creationId xmlns:a16="http://schemas.microsoft.com/office/drawing/2014/main" id="{0370B1DD-779F-0A71-4DDF-953CF74E81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7095" y="6035896"/>
            <a:ext cx="1392454" cy="512745"/>
          </a:xfrm>
          <a:prstGeom prst="rect">
            <a:avLst/>
          </a:prstGeom>
        </p:spPr>
      </p:pic>
      <p:sp>
        <p:nvSpPr>
          <p:cNvPr id="13" name="Ondertitel 2">
            <a:extLst>
              <a:ext uri="{FF2B5EF4-FFF2-40B4-BE49-F238E27FC236}">
                <a16:creationId xmlns:a16="http://schemas.microsoft.com/office/drawing/2014/main" id="{81CDCC26-DB3A-B060-5F7C-1C5924BD6AF9}"/>
              </a:ext>
            </a:extLst>
          </p:cNvPr>
          <p:cNvSpPr txBox="1">
            <a:spLocks/>
          </p:cNvSpPr>
          <p:nvPr userDrawn="1"/>
        </p:nvSpPr>
        <p:spPr>
          <a:xfrm>
            <a:off x="1884949" y="6247451"/>
            <a:ext cx="4211051" cy="37538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1"/>
              </a:buClr>
              <a:buSzPct val="110000"/>
              <a:buFont typeface="Arial" panose="020B0604020202020204" pitchFamily="34" charset="0"/>
              <a:buNone/>
              <a:defRPr sz="2400" b="0" i="0" kern="1200">
                <a:solidFill>
                  <a:schemeClr val="bg1"/>
                </a:solidFill>
                <a:latin typeface="GT Pressura" pitchFamily="2" charset="77"/>
                <a:ea typeface="+mn-ea"/>
                <a:cs typeface="GT Pressura" pitchFamily="2" charset="77"/>
              </a:defRPr>
            </a:lvl1pPr>
            <a:lvl2pPr marL="457200" indent="0" algn="ctr" defTabSz="914400" rtl="0" eaLnBrk="1" latinLnBrk="0" hangingPunct="1">
              <a:lnSpc>
                <a:spcPct val="90000"/>
              </a:lnSpc>
              <a:spcBef>
                <a:spcPts val="500"/>
              </a:spcBef>
              <a:buClr>
                <a:schemeClr val="accent1"/>
              </a:buClr>
              <a:buSzPct val="11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SzPct val="11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SzPct val="11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SzPct val="11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1800" dirty="0"/>
              <a:t>Unieke talenten vinden en (ver)binden</a:t>
            </a:r>
          </a:p>
        </p:txBody>
      </p:sp>
      <p:sp>
        <p:nvSpPr>
          <p:cNvPr id="14" name="Ovaal 13">
            <a:extLst>
              <a:ext uri="{FF2B5EF4-FFF2-40B4-BE49-F238E27FC236}">
                <a16:creationId xmlns:a16="http://schemas.microsoft.com/office/drawing/2014/main" id="{796FDC7A-8BFB-E9DA-1EC9-D000C64B1321}"/>
              </a:ext>
            </a:extLst>
          </p:cNvPr>
          <p:cNvSpPr/>
          <p:nvPr userDrawn="1"/>
        </p:nvSpPr>
        <p:spPr>
          <a:xfrm>
            <a:off x="1884949" y="4735156"/>
            <a:ext cx="569493" cy="569493"/>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9" name="Vrije vorm 18">
            <a:extLst>
              <a:ext uri="{FF2B5EF4-FFF2-40B4-BE49-F238E27FC236}">
                <a16:creationId xmlns:a16="http://schemas.microsoft.com/office/drawing/2014/main" id="{7BA78D18-FE30-7ECD-3B41-40A392897E33}"/>
              </a:ext>
            </a:extLst>
          </p:cNvPr>
          <p:cNvSpPr/>
          <p:nvPr userDrawn="1"/>
        </p:nvSpPr>
        <p:spPr>
          <a:xfrm>
            <a:off x="12207271" y="-14590"/>
            <a:ext cx="16054" cy="14591"/>
          </a:xfrm>
          <a:custGeom>
            <a:avLst/>
            <a:gdLst>
              <a:gd name="connsiteX0" fmla="*/ 0 w 16054"/>
              <a:gd name="connsiteY0" fmla="*/ 0 h 14591"/>
              <a:gd name="connsiteX1" fmla="*/ 16054 w 16054"/>
              <a:gd name="connsiteY1" fmla="*/ 14591 h 14591"/>
              <a:gd name="connsiteX2" fmla="*/ 0 w 16054"/>
              <a:gd name="connsiteY2" fmla="*/ 14591 h 14591"/>
              <a:gd name="connsiteX3" fmla="*/ 0 w 16054"/>
              <a:gd name="connsiteY3" fmla="*/ 0 h 14591"/>
            </a:gdLst>
            <a:ahLst/>
            <a:cxnLst>
              <a:cxn ang="0">
                <a:pos x="connsiteX0" y="connsiteY0"/>
              </a:cxn>
              <a:cxn ang="0">
                <a:pos x="connsiteX1" y="connsiteY1"/>
              </a:cxn>
              <a:cxn ang="0">
                <a:pos x="connsiteX2" y="connsiteY2"/>
              </a:cxn>
              <a:cxn ang="0">
                <a:pos x="connsiteX3" y="connsiteY3"/>
              </a:cxn>
            </a:cxnLst>
            <a:rect l="l" t="t" r="r" b="b"/>
            <a:pathLst>
              <a:path w="16054" h="14591">
                <a:moveTo>
                  <a:pt x="0" y="0"/>
                </a:moveTo>
                <a:lnTo>
                  <a:pt x="16054" y="14591"/>
                </a:lnTo>
                <a:lnTo>
                  <a:pt x="0" y="14591"/>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0" name="Tijdelijke aanduiding voor afbeelding 15">
            <a:extLst>
              <a:ext uri="{FF2B5EF4-FFF2-40B4-BE49-F238E27FC236}">
                <a16:creationId xmlns:a16="http://schemas.microsoft.com/office/drawing/2014/main" id="{5B3119DB-66C9-5E20-6E79-98A8C5A36ECF}"/>
              </a:ext>
            </a:extLst>
          </p:cNvPr>
          <p:cNvSpPr>
            <a:spLocks noGrp="1"/>
          </p:cNvSpPr>
          <p:nvPr>
            <p:ph type="pic" sz="quarter" idx="11" hasCustomPrompt="1"/>
          </p:nvPr>
        </p:nvSpPr>
        <p:spPr>
          <a:xfrm>
            <a:off x="5873692" y="-1113608"/>
            <a:ext cx="7537508" cy="7537508"/>
          </a:xfrm>
          <a:prstGeom prst="ellipse">
            <a:avLst/>
          </a:prstGeom>
          <a:solidFill>
            <a:schemeClr val="bg1">
              <a:lumMod val="95000"/>
            </a:schemeClr>
          </a:solidFill>
        </p:spPr>
        <p:txBody>
          <a:bodyPr anchor="ctr"/>
          <a:lstStyle>
            <a:lvl1pPr marL="0" indent="0" algn="ctr">
              <a:buNone/>
              <a:defRPr/>
            </a:lvl1pPr>
          </a:lstStyle>
          <a:p>
            <a:r>
              <a:rPr lang="nl-NL" dirty="0"/>
              <a:t> </a:t>
            </a:r>
          </a:p>
        </p:txBody>
      </p:sp>
      <p:sp>
        <p:nvSpPr>
          <p:cNvPr id="3" name="Ondertitel 2">
            <a:extLst>
              <a:ext uri="{FF2B5EF4-FFF2-40B4-BE49-F238E27FC236}">
                <a16:creationId xmlns:a16="http://schemas.microsoft.com/office/drawing/2014/main" id="{B2ED99BA-5D54-2005-71BD-EE198D820C8C}"/>
              </a:ext>
            </a:extLst>
          </p:cNvPr>
          <p:cNvSpPr>
            <a:spLocks noGrp="1"/>
          </p:cNvSpPr>
          <p:nvPr>
            <p:ph type="subTitle" idx="1"/>
          </p:nvPr>
        </p:nvSpPr>
        <p:spPr>
          <a:xfrm>
            <a:off x="417095" y="3290966"/>
            <a:ext cx="7350492" cy="693016"/>
          </a:xfrm>
        </p:spPr>
        <p:txBody>
          <a:bodyPr anchor="t">
            <a:noAutofit/>
          </a:bodyPr>
          <a:lstStyle>
            <a:lvl1pPr marL="0" indent="0" algn="l">
              <a:buNone/>
              <a:defRPr sz="2400" b="0" i="0">
                <a:solidFill>
                  <a:schemeClr val="bg1"/>
                </a:solidFill>
                <a:latin typeface="GT Pressura" pitchFamily="2" charset="77"/>
                <a:cs typeface="GT Pressura"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1" name="Tijdelijke aanduiding voor tekst 20">
            <a:extLst>
              <a:ext uri="{FF2B5EF4-FFF2-40B4-BE49-F238E27FC236}">
                <a16:creationId xmlns:a16="http://schemas.microsoft.com/office/drawing/2014/main" id="{0DE52FCE-AFC8-1C48-3C82-E009927E4604}"/>
              </a:ext>
            </a:extLst>
          </p:cNvPr>
          <p:cNvSpPr>
            <a:spLocks noGrp="1"/>
          </p:cNvSpPr>
          <p:nvPr>
            <p:ph type="body" sz="quarter" idx="12" hasCustomPrompt="1"/>
          </p:nvPr>
        </p:nvSpPr>
        <p:spPr>
          <a:xfrm>
            <a:off x="5743091" y="4262363"/>
            <a:ext cx="1550987" cy="1550988"/>
          </a:xfrm>
          <a:prstGeom prst="ellipse">
            <a:avLst/>
          </a:prstGeom>
          <a:solidFill>
            <a:schemeClr val="accent5"/>
          </a:solidFill>
        </p:spPr>
        <p:txBody>
          <a:bodyPr anchor="ctr"/>
          <a:lstStyle>
            <a:lvl1pPr marL="0" indent="0" algn="ctr">
              <a:buNone/>
              <a:defRPr/>
            </a:lvl1pPr>
          </a:lstStyle>
          <a:p>
            <a:pPr lvl="0"/>
            <a:r>
              <a:rPr lang="nl-NL" dirty="0"/>
              <a:t> </a:t>
            </a:r>
          </a:p>
        </p:txBody>
      </p:sp>
      <p:sp>
        <p:nvSpPr>
          <p:cNvPr id="2" name="Titel 1">
            <a:extLst>
              <a:ext uri="{FF2B5EF4-FFF2-40B4-BE49-F238E27FC236}">
                <a16:creationId xmlns:a16="http://schemas.microsoft.com/office/drawing/2014/main" id="{8C3F647F-2883-327F-D42C-4562F5CEF5E4}"/>
              </a:ext>
            </a:extLst>
          </p:cNvPr>
          <p:cNvSpPr>
            <a:spLocks noGrp="1"/>
          </p:cNvSpPr>
          <p:nvPr>
            <p:ph type="ctrTitle"/>
          </p:nvPr>
        </p:nvSpPr>
        <p:spPr>
          <a:xfrm>
            <a:off x="417095" y="1419868"/>
            <a:ext cx="7350492" cy="1678589"/>
          </a:xfrm>
        </p:spPr>
        <p:txBody>
          <a:bodyPr anchor="t"/>
          <a:lstStyle>
            <a:lvl1pPr algn="l">
              <a:defRPr sz="6000">
                <a:solidFill>
                  <a:schemeClr val="bg1"/>
                </a:solidFill>
              </a:defRPr>
            </a:lvl1pPr>
          </a:lstStyle>
          <a:p>
            <a:r>
              <a:rPr lang="nl-NL" dirty="0"/>
              <a:t>Klik om stijl te bewerken</a:t>
            </a:r>
          </a:p>
        </p:txBody>
      </p:sp>
      <p:sp>
        <p:nvSpPr>
          <p:cNvPr id="42" name="Ovaal 41">
            <a:extLst>
              <a:ext uri="{FF2B5EF4-FFF2-40B4-BE49-F238E27FC236}">
                <a16:creationId xmlns:a16="http://schemas.microsoft.com/office/drawing/2014/main" id="{7EF1AE19-D607-49EB-23BD-16654435A304}"/>
              </a:ext>
            </a:extLst>
          </p:cNvPr>
          <p:cNvSpPr/>
          <p:nvPr userDrawn="1"/>
        </p:nvSpPr>
        <p:spPr>
          <a:xfrm>
            <a:off x="4319772" y="-426720"/>
            <a:ext cx="1128889" cy="1128889"/>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13762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strVal val="2/3*#ppt_w"/>
                                          </p:val>
                                        </p:tav>
                                        <p:tav tm="100000">
                                          <p:val>
                                            <p:strVal val="#ppt_w"/>
                                          </p:val>
                                        </p:tav>
                                      </p:tavLst>
                                    </p:anim>
                                    <p:anim calcmode="lin" valueType="num">
                                      <p:cBhvr>
                                        <p:cTn id="8" dur="500" fill="hold"/>
                                        <p:tgtEl>
                                          <p:spTgt spid="40"/>
                                        </p:tgtEl>
                                        <p:attrNameLst>
                                          <p:attrName>ppt_h</p:attrName>
                                        </p:attrNameLst>
                                      </p:cBhvr>
                                      <p:tavLst>
                                        <p:tav tm="0">
                                          <p:val>
                                            <p:strVal val="2/3*#ppt_h"/>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41">
                                            <p:bg/>
                                          </p:spTgt>
                                        </p:tgtEl>
                                        <p:attrNameLst>
                                          <p:attrName>style.visibility</p:attrName>
                                        </p:attrNameLst>
                                      </p:cBhvr>
                                      <p:to>
                                        <p:strVal val="visible"/>
                                      </p:to>
                                    </p:set>
                                    <p:anim calcmode="lin" valueType="num">
                                      <p:cBhvr>
                                        <p:cTn id="11" dur="500" fill="hold"/>
                                        <p:tgtEl>
                                          <p:spTgt spid="41">
                                            <p:bg/>
                                          </p:spTgt>
                                        </p:tgtEl>
                                        <p:attrNameLst>
                                          <p:attrName>ppt_w</p:attrName>
                                        </p:attrNameLst>
                                      </p:cBhvr>
                                      <p:tavLst>
                                        <p:tav tm="0">
                                          <p:val>
                                            <p:fltVal val="0"/>
                                          </p:val>
                                        </p:tav>
                                        <p:tav tm="100000">
                                          <p:val>
                                            <p:strVal val="#ppt_w"/>
                                          </p:val>
                                        </p:tav>
                                      </p:tavLst>
                                    </p:anim>
                                    <p:anim calcmode="lin" valueType="num">
                                      <p:cBhvr>
                                        <p:cTn id="12" dur="500" fill="hold"/>
                                        <p:tgtEl>
                                          <p:spTgt spid="41">
                                            <p:bg/>
                                          </p:spTgt>
                                        </p:tgtEl>
                                        <p:attrNameLst>
                                          <p:attrName>ppt_h</p:attrName>
                                        </p:attrNameLst>
                                      </p:cBhvr>
                                      <p:tavLst>
                                        <p:tav tm="0">
                                          <p:val>
                                            <p:fltVal val="0"/>
                                          </p:val>
                                        </p:tav>
                                        <p:tav tm="100000">
                                          <p:val>
                                            <p:strVal val="#ppt_h"/>
                                          </p:val>
                                        </p:tav>
                                      </p:tavLst>
                                    </p:anim>
                                    <p:animEffect transition="in" filter="fade">
                                      <p:cBhvr>
                                        <p:cTn id="13" dur="500"/>
                                        <p:tgtEl>
                                          <p:spTgt spid="41">
                                            <p:bg/>
                                          </p:spTgt>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
                                            <p:txEl>
                                              <p:pRg st="0" end="0"/>
                                            </p:txEl>
                                          </p:spTgt>
                                        </p:tgtEl>
                                        <p:attrNameLst>
                                          <p:attrName>style.visibility</p:attrName>
                                        </p:attrNameLst>
                                      </p:cBhvr>
                                      <p:to>
                                        <p:strVal val="visible"/>
                                      </p:to>
                                    </p:set>
                                    <p:anim calcmode="lin" valueType="num">
                                      <p:cBhvr>
                                        <p:cTn id="16"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41">
                                            <p:txEl>
                                              <p:pRg st="0" end="0"/>
                                            </p:txEl>
                                          </p:spTgt>
                                        </p:tgtEl>
                                      </p:cBhvr>
                                    </p:animEffect>
                                  </p:childTnLst>
                                </p:cTn>
                              </p:par>
                              <p:par>
                                <p:cTn id="19" presetID="23"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fltVal val="0"/>
                                          </p:val>
                                        </p:tav>
                                        <p:tav tm="100000">
                                          <p:val>
                                            <p:strVal val="#ppt_w"/>
                                          </p:val>
                                        </p:tav>
                                      </p:tavLst>
                                    </p:anim>
                                    <p:anim calcmode="lin" valueType="num">
                                      <p:cBhvr>
                                        <p:cTn id="26" dur="500" fill="hold"/>
                                        <p:tgtEl>
                                          <p:spTgt spid="42"/>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0" grpId="0" animBg="1"/>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41" grpId="0" build="p" animBg="1">
        <p:tmplLst>
          <p:tmpl>
            <p:tnLst>
              <p:par>
                <p:cTn presetID="53" presetClass="entr" presetSubtype="16"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 lvl="1">
            <p:tnLst>
              <p:par>
                <p:cTn presetID="53" presetClass="entr" presetSubtype="16"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2" grpId="0"/>
      <p:bldP spid="4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indslide">
    <p:bg>
      <p:bgPr>
        <a:solidFill>
          <a:schemeClr val="tx2"/>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C56E0D5-C12B-CCCC-2A84-8CE02DF1CD0A}"/>
              </a:ext>
            </a:extLst>
          </p:cNvPr>
          <p:cNvSpPr/>
          <p:nvPr userDrawn="1"/>
        </p:nvSpPr>
        <p:spPr>
          <a:xfrm>
            <a:off x="-1" y="5111015"/>
            <a:ext cx="12192000" cy="1746985"/>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dirty="0"/>
          </a:p>
        </p:txBody>
      </p:sp>
      <p:pic>
        <p:nvPicPr>
          <p:cNvPr id="12" name="Graphic 11">
            <a:extLst>
              <a:ext uri="{FF2B5EF4-FFF2-40B4-BE49-F238E27FC236}">
                <a16:creationId xmlns:a16="http://schemas.microsoft.com/office/drawing/2014/main" id="{0370B1DD-779F-0A71-4DDF-953CF74E81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82039" y="2256399"/>
            <a:ext cx="4827921" cy="1777791"/>
          </a:xfrm>
          <a:prstGeom prst="rect">
            <a:avLst/>
          </a:prstGeom>
        </p:spPr>
      </p:pic>
      <p:sp>
        <p:nvSpPr>
          <p:cNvPr id="13" name="Ondertitel 2">
            <a:extLst>
              <a:ext uri="{FF2B5EF4-FFF2-40B4-BE49-F238E27FC236}">
                <a16:creationId xmlns:a16="http://schemas.microsoft.com/office/drawing/2014/main" id="{81CDCC26-DB3A-B060-5F7C-1C5924BD6AF9}"/>
              </a:ext>
            </a:extLst>
          </p:cNvPr>
          <p:cNvSpPr txBox="1">
            <a:spLocks/>
          </p:cNvSpPr>
          <p:nvPr userDrawn="1"/>
        </p:nvSpPr>
        <p:spPr>
          <a:xfrm>
            <a:off x="4683760" y="2907068"/>
            <a:ext cx="6501148" cy="74437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1"/>
              </a:buClr>
              <a:buSzPct val="110000"/>
              <a:buFont typeface="Arial" panose="020B0604020202020204" pitchFamily="34" charset="0"/>
              <a:buNone/>
              <a:defRPr sz="2400" b="0" i="0" kern="1200">
                <a:solidFill>
                  <a:schemeClr val="bg1"/>
                </a:solidFill>
                <a:latin typeface="GT Pressura" pitchFamily="2" charset="77"/>
                <a:ea typeface="+mn-ea"/>
                <a:cs typeface="GT Pressura" pitchFamily="2" charset="77"/>
              </a:defRPr>
            </a:lvl1pPr>
            <a:lvl2pPr marL="457200" indent="0" algn="ctr" defTabSz="914400" rtl="0" eaLnBrk="1" latinLnBrk="0" hangingPunct="1">
              <a:lnSpc>
                <a:spcPct val="90000"/>
              </a:lnSpc>
              <a:spcBef>
                <a:spcPts val="500"/>
              </a:spcBef>
              <a:buClr>
                <a:schemeClr val="accent1"/>
              </a:buClr>
              <a:buSzPct val="11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SzPct val="11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SzPct val="11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SzPct val="11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2800" dirty="0"/>
              <a:t>Unieke talenten vinden en (ver)binden</a:t>
            </a:r>
          </a:p>
        </p:txBody>
      </p:sp>
      <p:sp>
        <p:nvSpPr>
          <p:cNvPr id="14" name="Ovaal 13">
            <a:extLst>
              <a:ext uri="{FF2B5EF4-FFF2-40B4-BE49-F238E27FC236}">
                <a16:creationId xmlns:a16="http://schemas.microsoft.com/office/drawing/2014/main" id="{796FDC7A-8BFB-E9DA-1EC9-D000C64B1321}"/>
              </a:ext>
            </a:extLst>
          </p:cNvPr>
          <p:cNvSpPr/>
          <p:nvPr userDrawn="1"/>
        </p:nvSpPr>
        <p:spPr>
          <a:xfrm>
            <a:off x="1884949" y="4735156"/>
            <a:ext cx="569493" cy="569493"/>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9" name="Vrije vorm 18">
            <a:extLst>
              <a:ext uri="{FF2B5EF4-FFF2-40B4-BE49-F238E27FC236}">
                <a16:creationId xmlns:a16="http://schemas.microsoft.com/office/drawing/2014/main" id="{7BA78D18-FE30-7ECD-3B41-40A392897E33}"/>
              </a:ext>
            </a:extLst>
          </p:cNvPr>
          <p:cNvSpPr/>
          <p:nvPr userDrawn="1"/>
        </p:nvSpPr>
        <p:spPr>
          <a:xfrm>
            <a:off x="12207271" y="-14590"/>
            <a:ext cx="16054" cy="14591"/>
          </a:xfrm>
          <a:custGeom>
            <a:avLst/>
            <a:gdLst>
              <a:gd name="connsiteX0" fmla="*/ 0 w 16054"/>
              <a:gd name="connsiteY0" fmla="*/ 0 h 14591"/>
              <a:gd name="connsiteX1" fmla="*/ 16054 w 16054"/>
              <a:gd name="connsiteY1" fmla="*/ 14591 h 14591"/>
              <a:gd name="connsiteX2" fmla="*/ 0 w 16054"/>
              <a:gd name="connsiteY2" fmla="*/ 14591 h 14591"/>
              <a:gd name="connsiteX3" fmla="*/ 0 w 16054"/>
              <a:gd name="connsiteY3" fmla="*/ 0 h 14591"/>
            </a:gdLst>
            <a:ahLst/>
            <a:cxnLst>
              <a:cxn ang="0">
                <a:pos x="connsiteX0" y="connsiteY0"/>
              </a:cxn>
              <a:cxn ang="0">
                <a:pos x="connsiteX1" y="connsiteY1"/>
              </a:cxn>
              <a:cxn ang="0">
                <a:pos x="connsiteX2" y="connsiteY2"/>
              </a:cxn>
              <a:cxn ang="0">
                <a:pos x="connsiteX3" y="connsiteY3"/>
              </a:cxn>
            </a:cxnLst>
            <a:rect l="l" t="t" r="r" b="b"/>
            <a:pathLst>
              <a:path w="16054" h="14591">
                <a:moveTo>
                  <a:pt x="0" y="0"/>
                </a:moveTo>
                <a:lnTo>
                  <a:pt x="16054" y="14591"/>
                </a:lnTo>
                <a:lnTo>
                  <a:pt x="0" y="14591"/>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2" name="Ovaal 41">
            <a:extLst>
              <a:ext uri="{FF2B5EF4-FFF2-40B4-BE49-F238E27FC236}">
                <a16:creationId xmlns:a16="http://schemas.microsoft.com/office/drawing/2014/main" id="{7EF1AE19-D607-49EB-23BD-16654435A304}"/>
              </a:ext>
            </a:extLst>
          </p:cNvPr>
          <p:cNvSpPr/>
          <p:nvPr userDrawn="1"/>
        </p:nvSpPr>
        <p:spPr>
          <a:xfrm>
            <a:off x="4319772" y="-426720"/>
            <a:ext cx="1128889" cy="1128889"/>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4" name="Ovaal 3">
            <a:extLst>
              <a:ext uri="{FF2B5EF4-FFF2-40B4-BE49-F238E27FC236}">
                <a16:creationId xmlns:a16="http://schemas.microsoft.com/office/drawing/2014/main" id="{9E267C3C-1E03-7558-BC83-C01CF479799B}"/>
              </a:ext>
            </a:extLst>
          </p:cNvPr>
          <p:cNvSpPr/>
          <p:nvPr userDrawn="1"/>
        </p:nvSpPr>
        <p:spPr>
          <a:xfrm>
            <a:off x="2470652" y="5699760"/>
            <a:ext cx="1776228" cy="1776228"/>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ABB81767-1ED1-89D2-DC63-9B30A228D265}"/>
              </a:ext>
            </a:extLst>
          </p:cNvPr>
          <p:cNvSpPr/>
          <p:nvPr userDrawn="1"/>
        </p:nvSpPr>
        <p:spPr>
          <a:xfrm>
            <a:off x="10224151" y="4921023"/>
            <a:ext cx="689108" cy="689108"/>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1244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 -4.81481E-6 L -0.21419 -4.81481E-6 " pathEditMode="relative" rAng="0" ptsTypes="AA">
                                      <p:cBhvr>
                                        <p:cTn id="6" dur="2000" fill="hold"/>
                                        <p:tgtEl>
                                          <p:spTgt spid="12"/>
                                        </p:tgtEl>
                                        <p:attrNameLst>
                                          <p:attrName>ppt_x</p:attrName>
                                          <p:attrName>ppt_y</p:attrName>
                                        </p:attrNameLst>
                                      </p:cBhvr>
                                      <p:rCtr x="-10716" y="0"/>
                                    </p:animMotion>
                                  </p:childTnLst>
                                </p:cTn>
                              </p:par>
                              <p:par>
                                <p:cTn id="7" presetID="6" presetClass="emph" presetSubtype="0" fill="hold" nodeType="withEffect">
                                  <p:stCondLst>
                                    <p:cond delay="0"/>
                                  </p:stCondLst>
                                  <p:childTnLst>
                                    <p:animScale>
                                      <p:cBhvr>
                                        <p:cTn id="8" dur="2000" fill="hold"/>
                                        <p:tgtEl>
                                          <p:spTgt spid="12"/>
                                        </p:tgtEl>
                                      </p:cBhvr>
                                      <p:by x="50000" y="50000"/>
                                    </p:animScale>
                                  </p:childTnLst>
                                </p:cTn>
                              </p:par>
                            </p:childTnLst>
                          </p:cTn>
                        </p:par>
                        <p:par>
                          <p:cTn id="9" fill="hold">
                            <p:stCondLst>
                              <p:cond delay="2000"/>
                            </p:stCondLst>
                            <p:childTnLst>
                              <p:par>
                                <p:cTn id="10" presetID="10" presetClass="entr" presetSubtype="0" repeatCount="0" fill="hold" grpId="0" nodeType="afterEffect">
                                  <p:stCondLst>
                                    <p:cond delay="500"/>
                                  </p:stCondLst>
                                  <p:iterate type="lt">
                                    <p:tmPct val="10000"/>
                                  </p:iterate>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A442506-000B-3A89-C7D4-A3D0BDC498DA}"/>
              </a:ext>
            </a:extLst>
          </p:cNvPr>
          <p:cNvSpPr>
            <a:spLocks noGrp="1"/>
          </p:cNvSpPr>
          <p:nvPr>
            <p:ph type="dt" sz="half" idx="10"/>
          </p:nvPr>
        </p:nvSpPr>
        <p:spPr/>
        <p:txBody>
          <a:bodyPr/>
          <a:lstStyle/>
          <a:p>
            <a:fld id="{72E89C0F-CCA0-364B-A0C9-4C9086F725F3}" type="datetimeFigureOut">
              <a:rPr lang="nl-NL" smtClean="0"/>
              <a:t>05-06-2024</a:t>
            </a:fld>
            <a:endParaRPr lang="nl-NL"/>
          </a:p>
        </p:txBody>
      </p:sp>
      <p:sp>
        <p:nvSpPr>
          <p:cNvPr id="3" name="Tijdelijke aanduiding voor voettekst 2">
            <a:extLst>
              <a:ext uri="{FF2B5EF4-FFF2-40B4-BE49-F238E27FC236}">
                <a16:creationId xmlns:a16="http://schemas.microsoft.com/office/drawing/2014/main" id="{91C1CA8F-B6F2-5C4E-63A4-736A1A3E96B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AB14E88-F2B7-49F4-185B-B1F5F3477E5B}"/>
              </a:ext>
            </a:extLst>
          </p:cNvPr>
          <p:cNvSpPr>
            <a:spLocks noGrp="1"/>
          </p:cNvSpPr>
          <p:nvPr>
            <p:ph type="sldNum" sz="quarter" idx="12"/>
          </p:nvPr>
        </p:nvSpPr>
        <p:spPr/>
        <p:txBody>
          <a:bodyPr/>
          <a:lstStyle/>
          <a:p>
            <a:pPr algn="r"/>
            <a:fld id="{00000000-1234-1234-1234-123412341234}" type="slidenum">
              <a:rPr lang="nl-NL" smtClean="0"/>
              <a:pPr algn="r"/>
              <a:t>‹nr.›</a:t>
            </a:fld>
            <a:endParaRPr lang="nl-NL"/>
          </a:p>
        </p:txBody>
      </p:sp>
    </p:spTree>
    <p:extLst>
      <p:ext uri="{BB962C8B-B14F-4D97-AF65-F5344CB8AC3E}">
        <p14:creationId xmlns:p14="http://schemas.microsoft.com/office/powerpoint/2010/main" val="396670649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angepaste indeling" type="tx">
  <p:cSld name="Aangepaste indeling">
    <p:bg>
      <p:bgPr>
        <a:solidFill>
          <a:srgbClr val="FFFFFF"/>
        </a:solidFill>
        <a:effectLst/>
      </p:bgPr>
    </p:bg>
    <p:spTree>
      <p:nvGrpSpPr>
        <p:cNvPr id="1" name="Shape 9"/>
        <p:cNvGrpSpPr/>
        <p:nvPr/>
      </p:nvGrpSpPr>
      <p:grpSpPr>
        <a:xfrm>
          <a:off x="0" y="0"/>
          <a:ext cx="0" cy="0"/>
          <a:chOff x="0" y="0"/>
          <a:chExt cx="0" cy="0"/>
        </a:xfrm>
      </p:grpSpPr>
      <p:sp>
        <p:nvSpPr>
          <p:cNvPr id="17" name="Google Shape;17;p25"/>
          <p:cNvSpPr txBox="1">
            <a:spLocks noGrp="1"/>
          </p:cNvSpPr>
          <p:nvPr>
            <p:ph type="title"/>
          </p:nvPr>
        </p:nvSpPr>
        <p:spPr>
          <a:xfrm>
            <a:off x="2249194" y="2134246"/>
            <a:ext cx="7693610" cy="2048539"/>
          </a:xfrm>
          <a:prstGeom prst="rect">
            <a:avLst/>
          </a:prstGeom>
          <a:noFill/>
          <a:ln>
            <a:noFill/>
          </a:ln>
        </p:spPr>
        <p:txBody>
          <a:bodyPr spcFirstLastPara="1" wrap="square" lIns="0" tIns="0" rIns="0" bIns="0" anchor="t" anchorCtr="0">
            <a:normAutofit/>
          </a:bodyPr>
          <a:lstStyle>
            <a:lvl1pPr lvl="0" algn="ctr">
              <a:lnSpc>
                <a:spcPct val="100000"/>
              </a:lnSpc>
              <a:spcBef>
                <a:spcPts val="0"/>
              </a:spcBef>
              <a:spcAft>
                <a:spcPts val="0"/>
              </a:spcAft>
              <a:buClr>
                <a:srgbClr val="FFFFFF"/>
              </a:buClr>
              <a:buSzPts val="5400"/>
              <a:buFont typeface="Helvetica Neue"/>
              <a:buNone/>
              <a:defRPr sz="3275" b="0"/>
            </a:lvl1pPr>
            <a:lvl2pPr lvl="1" algn="l">
              <a:lnSpc>
                <a:spcPct val="477777"/>
              </a:lnSpc>
              <a:spcBef>
                <a:spcPts val="0"/>
              </a:spcBef>
              <a:spcAft>
                <a:spcPts val="0"/>
              </a:spcAft>
              <a:buClr>
                <a:srgbClr val="FFFFFF"/>
              </a:buClr>
              <a:buSzPts val="1800"/>
              <a:buNone/>
              <a:defRPr/>
            </a:lvl2pPr>
            <a:lvl3pPr lvl="2" algn="l">
              <a:lnSpc>
                <a:spcPct val="477777"/>
              </a:lnSpc>
              <a:spcBef>
                <a:spcPts val="0"/>
              </a:spcBef>
              <a:spcAft>
                <a:spcPts val="0"/>
              </a:spcAft>
              <a:buClr>
                <a:srgbClr val="FFFFFF"/>
              </a:buClr>
              <a:buSzPts val="1800"/>
              <a:buNone/>
              <a:defRPr/>
            </a:lvl3pPr>
            <a:lvl4pPr lvl="3" algn="l">
              <a:lnSpc>
                <a:spcPct val="477777"/>
              </a:lnSpc>
              <a:spcBef>
                <a:spcPts val="0"/>
              </a:spcBef>
              <a:spcAft>
                <a:spcPts val="0"/>
              </a:spcAft>
              <a:buClr>
                <a:srgbClr val="FFFFFF"/>
              </a:buClr>
              <a:buSzPts val="1800"/>
              <a:buNone/>
              <a:defRPr/>
            </a:lvl4pPr>
            <a:lvl5pPr lvl="4" algn="l">
              <a:lnSpc>
                <a:spcPct val="477777"/>
              </a:lnSpc>
              <a:spcBef>
                <a:spcPts val="0"/>
              </a:spcBef>
              <a:spcAft>
                <a:spcPts val="0"/>
              </a:spcAft>
              <a:buClr>
                <a:srgbClr val="FFFFFF"/>
              </a:buClr>
              <a:buSzPts val="1800"/>
              <a:buNone/>
              <a:defRPr/>
            </a:lvl5pPr>
            <a:lvl6pPr lvl="5" algn="l">
              <a:lnSpc>
                <a:spcPct val="477777"/>
              </a:lnSpc>
              <a:spcBef>
                <a:spcPts val="0"/>
              </a:spcBef>
              <a:spcAft>
                <a:spcPts val="0"/>
              </a:spcAft>
              <a:buClr>
                <a:srgbClr val="FFFFFF"/>
              </a:buClr>
              <a:buSzPts val="1800"/>
              <a:buNone/>
              <a:defRPr/>
            </a:lvl6pPr>
            <a:lvl7pPr lvl="6" algn="l">
              <a:lnSpc>
                <a:spcPct val="477777"/>
              </a:lnSpc>
              <a:spcBef>
                <a:spcPts val="0"/>
              </a:spcBef>
              <a:spcAft>
                <a:spcPts val="0"/>
              </a:spcAft>
              <a:buClr>
                <a:srgbClr val="FFFFFF"/>
              </a:buClr>
              <a:buSzPts val="1800"/>
              <a:buNone/>
              <a:defRPr/>
            </a:lvl7pPr>
            <a:lvl8pPr lvl="7" algn="l">
              <a:lnSpc>
                <a:spcPct val="477777"/>
              </a:lnSpc>
              <a:spcBef>
                <a:spcPts val="0"/>
              </a:spcBef>
              <a:spcAft>
                <a:spcPts val="0"/>
              </a:spcAft>
              <a:buClr>
                <a:srgbClr val="FFFFFF"/>
              </a:buClr>
              <a:buSzPts val="1800"/>
              <a:buNone/>
              <a:defRPr/>
            </a:lvl8pPr>
            <a:lvl9pPr lvl="8" algn="l">
              <a:lnSpc>
                <a:spcPct val="477777"/>
              </a:lnSpc>
              <a:spcBef>
                <a:spcPts val="0"/>
              </a:spcBef>
              <a:spcAft>
                <a:spcPts val="0"/>
              </a:spcAft>
              <a:buClr>
                <a:srgbClr val="FFFFFF"/>
              </a:buClr>
              <a:buSzPts val="1800"/>
              <a:buNone/>
              <a:defRPr/>
            </a:lvl9pPr>
          </a:lstStyle>
          <a:p>
            <a:endParaRPr/>
          </a:p>
        </p:txBody>
      </p:sp>
      <p:sp>
        <p:nvSpPr>
          <p:cNvPr id="18" name="Google Shape;18;p25"/>
          <p:cNvSpPr txBox="1">
            <a:spLocks noGrp="1"/>
          </p:cNvSpPr>
          <p:nvPr>
            <p:ph type="sldNum" idx="12"/>
          </p:nvPr>
        </p:nvSpPr>
        <p:spPr>
          <a:xfrm>
            <a:off x="1613035" y="6685769"/>
            <a:ext cx="110504" cy="224036"/>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404040"/>
              </a:buClr>
              <a:buSzPts val="1200"/>
              <a:buFont typeface="Helvetica Neue"/>
              <a:buNone/>
              <a:defRPr sz="728">
                <a:solidFill>
                  <a:srgbClr val="404040"/>
                </a:solidFill>
                <a:latin typeface="Helvetica Neue"/>
                <a:ea typeface="Helvetica Neue"/>
                <a:cs typeface="Helvetica Neue"/>
                <a:sym typeface="Helvetica Neue"/>
              </a:defRPr>
            </a:lvl1pPr>
            <a:lvl2pPr marL="0" lvl="1" indent="0" algn="r">
              <a:lnSpc>
                <a:spcPct val="100000"/>
              </a:lnSpc>
              <a:spcBef>
                <a:spcPts val="0"/>
              </a:spcBef>
              <a:spcAft>
                <a:spcPts val="0"/>
              </a:spcAft>
              <a:buClr>
                <a:srgbClr val="404040"/>
              </a:buClr>
              <a:buSzPts val="1200"/>
              <a:buFont typeface="Helvetica Neue"/>
              <a:buNone/>
              <a:defRPr sz="728">
                <a:solidFill>
                  <a:srgbClr val="404040"/>
                </a:solidFill>
                <a:latin typeface="Helvetica Neue"/>
                <a:ea typeface="Helvetica Neue"/>
                <a:cs typeface="Helvetica Neue"/>
                <a:sym typeface="Helvetica Neue"/>
              </a:defRPr>
            </a:lvl2pPr>
            <a:lvl3pPr marL="0" lvl="2" indent="0" algn="r">
              <a:lnSpc>
                <a:spcPct val="100000"/>
              </a:lnSpc>
              <a:spcBef>
                <a:spcPts val="0"/>
              </a:spcBef>
              <a:spcAft>
                <a:spcPts val="0"/>
              </a:spcAft>
              <a:buClr>
                <a:srgbClr val="404040"/>
              </a:buClr>
              <a:buSzPts val="1200"/>
              <a:buFont typeface="Helvetica Neue"/>
              <a:buNone/>
              <a:defRPr sz="728">
                <a:solidFill>
                  <a:srgbClr val="404040"/>
                </a:solidFill>
                <a:latin typeface="Helvetica Neue"/>
                <a:ea typeface="Helvetica Neue"/>
                <a:cs typeface="Helvetica Neue"/>
                <a:sym typeface="Helvetica Neue"/>
              </a:defRPr>
            </a:lvl3pPr>
            <a:lvl4pPr marL="0" lvl="3" indent="0" algn="r">
              <a:lnSpc>
                <a:spcPct val="100000"/>
              </a:lnSpc>
              <a:spcBef>
                <a:spcPts val="0"/>
              </a:spcBef>
              <a:spcAft>
                <a:spcPts val="0"/>
              </a:spcAft>
              <a:buClr>
                <a:srgbClr val="404040"/>
              </a:buClr>
              <a:buSzPts val="1200"/>
              <a:buFont typeface="Helvetica Neue"/>
              <a:buNone/>
              <a:defRPr sz="728">
                <a:solidFill>
                  <a:srgbClr val="404040"/>
                </a:solidFill>
                <a:latin typeface="Helvetica Neue"/>
                <a:ea typeface="Helvetica Neue"/>
                <a:cs typeface="Helvetica Neue"/>
                <a:sym typeface="Helvetica Neue"/>
              </a:defRPr>
            </a:lvl4pPr>
            <a:lvl5pPr marL="0" lvl="4" indent="0" algn="r">
              <a:lnSpc>
                <a:spcPct val="100000"/>
              </a:lnSpc>
              <a:spcBef>
                <a:spcPts val="0"/>
              </a:spcBef>
              <a:spcAft>
                <a:spcPts val="0"/>
              </a:spcAft>
              <a:buClr>
                <a:srgbClr val="404040"/>
              </a:buClr>
              <a:buSzPts val="1200"/>
              <a:buFont typeface="Helvetica Neue"/>
              <a:buNone/>
              <a:defRPr sz="728">
                <a:solidFill>
                  <a:srgbClr val="404040"/>
                </a:solidFill>
                <a:latin typeface="Helvetica Neue"/>
                <a:ea typeface="Helvetica Neue"/>
                <a:cs typeface="Helvetica Neue"/>
                <a:sym typeface="Helvetica Neue"/>
              </a:defRPr>
            </a:lvl5pPr>
            <a:lvl6pPr marL="0" lvl="5" indent="0" algn="r">
              <a:lnSpc>
                <a:spcPct val="100000"/>
              </a:lnSpc>
              <a:spcBef>
                <a:spcPts val="0"/>
              </a:spcBef>
              <a:spcAft>
                <a:spcPts val="0"/>
              </a:spcAft>
              <a:buClr>
                <a:srgbClr val="404040"/>
              </a:buClr>
              <a:buSzPts val="1200"/>
              <a:buFont typeface="Helvetica Neue"/>
              <a:buNone/>
              <a:defRPr sz="728">
                <a:solidFill>
                  <a:srgbClr val="404040"/>
                </a:solidFill>
                <a:latin typeface="Helvetica Neue"/>
                <a:ea typeface="Helvetica Neue"/>
                <a:cs typeface="Helvetica Neue"/>
                <a:sym typeface="Helvetica Neue"/>
              </a:defRPr>
            </a:lvl6pPr>
            <a:lvl7pPr marL="0" lvl="6" indent="0" algn="r">
              <a:lnSpc>
                <a:spcPct val="100000"/>
              </a:lnSpc>
              <a:spcBef>
                <a:spcPts val="0"/>
              </a:spcBef>
              <a:spcAft>
                <a:spcPts val="0"/>
              </a:spcAft>
              <a:buClr>
                <a:srgbClr val="404040"/>
              </a:buClr>
              <a:buSzPts val="1200"/>
              <a:buFont typeface="Helvetica Neue"/>
              <a:buNone/>
              <a:defRPr sz="728">
                <a:solidFill>
                  <a:srgbClr val="404040"/>
                </a:solidFill>
                <a:latin typeface="Helvetica Neue"/>
                <a:ea typeface="Helvetica Neue"/>
                <a:cs typeface="Helvetica Neue"/>
                <a:sym typeface="Helvetica Neue"/>
              </a:defRPr>
            </a:lvl7pPr>
            <a:lvl8pPr marL="0" lvl="7" indent="0" algn="r">
              <a:lnSpc>
                <a:spcPct val="100000"/>
              </a:lnSpc>
              <a:spcBef>
                <a:spcPts val="0"/>
              </a:spcBef>
              <a:spcAft>
                <a:spcPts val="0"/>
              </a:spcAft>
              <a:buClr>
                <a:srgbClr val="404040"/>
              </a:buClr>
              <a:buSzPts val="1200"/>
              <a:buFont typeface="Helvetica Neue"/>
              <a:buNone/>
              <a:defRPr sz="728">
                <a:solidFill>
                  <a:srgbClr val="404040"/>
                </a:solidFill>
                <a:latin typeface="Helvetica Neue"/>
                <a:ea typeface="Helvetica Neue"/>
                <a:cs typeface="Helvetica Neue"/>
                <a:sym typeface="Helvetica Neue"/>
              </a:defRPr>
            </a:lvl8pPr>
            <a:lvl9pPr marL="0" lvl="8" indent="0" algn="r">
              <a:lnSpc>
                <a:spcPct val="100000"/>
              </a:lnSpc>
              <a:spcBef>
                <a:spcPts val="0"/>
              </a:spcBef>
              <a:spcAft>
                <a:spcPts val="0"/>
              </a:spcAft>
              <a:buClr>
                <a:srgbClr val="404040"/>
              </a:buClr>
              <a:buSzPts val="1200"/>
              <a:buFont typeface="Helvetica Neue"/>
              <a:buNone/>
              <a:defRPr sz="728">
                <a:solidFill>
                  <a:srgbClr val="404040"/>
                </a:solidFill>
                <a:latin typeface="Helvetica Neue"/>
                <a:ea typeface="Helvetica Neue"/>
                <a:cs typeface="Helvetica Neue"/>
                <a:sym typeface="Helvetica Neue"/>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4066886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Intro slide">
    <p:bg>
      <p:bgPr>
        <a:solidFill>
          <a:schemeClr val="tx2"/>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C56E0D5-C12B-CCCC-2A84-8CE02DF1CD0A}"/>
              </a:ext>
            </a:extLst>
          </p:cNvPr>
          <p:cNvSpPr/>
          <p:nvPr userDrawn="1"/>
        </p:nvSpPr>
        <p:spPr>
          <a:xfrm>
            <a:off x="0" y="5117179"/>
            <a:ext cx="4889634" cy="1746985"/>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C7D181BE-41A7-6710-C7E7-6DA81458B8E1}"/>
              </a:ext>
            </a:extLst>
          </p:cNvPr>
          <p:cNvSpPr/>
          <p:nvPr userDrawn="1"/>
        </p:nvSpPr>
        <p:spPr>
          <a:xfrm>
            <a:off x="9098143" y="3098457"/>
            <a:ext cx="791813" cy="791813"/>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6" name="Vrije vorm 5">
            <a:extLst>
              <a:ext uri="{FF2B5EF4-FFF2-40B4-BE49-F238E27FC236}">
                <a16:creationId xmlns:a16="http://schemas.microsoft.com/office/drawing/2014/main" id="{78A6AD40-D160-F205-00F9-F98A8E2151B8}"/>
              </a:ext>
            </a:extLst>
          </p:cNvPr>
          <p:cNvSpPr/>
          <p:nvPr userDrawn="1"/>
        </p:nvSpPr>
        <p:spPr>
          <a:xfrm rot="10800000">
            <a:off x="9660942" y="0"/>
            <a:ext cx="1879747" cy="1154214"/>
          </a:xfrm>
          <a:custGeom>
            <a:avLst/>
            <a:gdLst>
              <a:gd name="connsiteX0" fmla="*/ 554863 w 1109726"/>
              <a:gd name="connsiteY0" fmla="*/ 0 h 681401"/>
              <a:gd name="connsiteX1" fmla="*/ 1109726 w 1109726"/>
              <a:gd name="connsiteY1" fmla="*/ 554863 h 681401"/>
              <a:gd name="connsiteX2" fmla="*/ 1098453 w 1109726"/>
              <a:gd name="connsiteY2" fmla="*/ 666687 h 681401"/>
              <a:gd name="connsiteX3" fmla="*/ 1093886 w 1109726"/>
              <a:gd name="connsiteY3" fmla="*/ 681401 h 681401"/>
              <a:gd name="connsiteX4" fmla="*/ 15841 w 1109726"/>
              <a:gd name="connsiteY4" fmla="*/ 681401 h 681401"/>
              <a:gd name="connsiteX5" fmla="*/ 11273 w 1109726"/>
              <a:gd name="connsiteY5" fmla="*/ 666687 h 681401"/>
              <a:gd name="connsiteX6" fmla="*/ 0 w 1109726"/>
              <a:gd name="connsiteY6" fmla="*/ 554863 h 681401"/>
              <a:gd name="connsiteX7" fmla="*/ 554863 w 1109726"/>
              <a:gd name="connsiteY7" fmla="*/ 0 h 68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726" h="681401">
                <a:moveTo>
                  <a:pt x="554863" y="0"/>
                </a:moveTo>
                <a:cubicBezTo>
                  <a:pt x="861305" y="0"/>
                  <a:pt x="1109726" y="248421"/>
                  <a:pt x="1109726" y="554863"/>
                </a:cubicBezTo>
                <a:cubicBezTo>
                  <a:pt x="1109726" y="593168"/>
                  <a:pt x="1105845" y="630567"/>
                  <a:pt x="1098453" y="666687"/>
                </a:cubicBezTo>
                <a:lnTo>
                  <a:pt x="1093886" y="681401"/>
                </a:lnTo>
                <a:lnTo>
                  <a:pt x="15841" y="681401"/>
                </a:lnTo>
                <a:lnTo>
                  <a:pt x="11273" y="666687"/>
                </a:lnTo>
                <a:cubicBezTo>
                  <a:pt x="3882" y="630567"/>
                  <a:pt x="0" y="593168"/>
                  <a:pt x="0" y="554863"/>
                </a:cubicBezTo>
                <a:cubicBezTo>
                  <a:pt x="0" y="248421"/>
                  <a:pt x="248421" y="0"/>
                  <a:pt x="554863" y="0"/>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nl-NL"/>
          </a:p>
        </p:txBody>
      </p:sp>
      <p:sp>
        <p:nvSpPr>
          <p:cNvPr id="7" name="Ovaal 6">
            <a:extLst>
              <a:ext uri="{FF2B5EF4-FFF2-40B4-BE49-F238E27FC236}">
                <a16:creationId xmlns:a16="http://schemas.microsoft.com/office/drawing/2014/main" id="{AF560544-3AB3-B852-B313-53D46B4D7C96}"/>
              </a:ext>
            </a:extLst>
          </p:cNvPr>
          <p:cNvSpPr/>
          <p:nvPr userDrawn="1"/>
        </p:nvSpPr>
        <p:spPr>
          <a:xfrm>
            <a:off x="461153" y="5862306"/>
            <a:ext cx="280796" cy="28079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7743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uze">
    <p:bg>
      <p:bgPr>
        <a:solidFill>
          <a:schemeClr val="accent2"/>
        </a:solidFill>
        <a:effectLst/>
      </p:bgPr>
    </p:bg>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79757CC0-889F-CB7D-2F55-C56C67223874}"/>
              </a:ext>
            </a:extLst>
          </p:cNvPr>
          <p:cNvSpPr>
            <a:spLocks noGrp="1"/>
          </p:cNvSpPr>
          <p:nvPr>
            <p:ph type="pic" sz="quarter" idx="11" hasCustomPrompt="1"/>
          </p:nvPr>
        </p:nvSpPr>
        <p:spPr>
          <a:xfrm>
            <a:off x="5468783" y="334963"/>
            <a:ext cx="5994400" cy="5994400"/>
          </a:xfrm>
          <a:prstGeom prst="ellipse">
            <a:avLst/>
          </a:prstGeom>
          <a:solidFill>
            <a:schemeClr val="tx1"/>
          </a:solidFill>
        </p:spPr>
        <p:txBody>
          <a:bodyPr anchor="ctr"/>
          <a:lstStyle>
            <a:lvl1pPr marL="0" indent="0" algn="ctr">
              <a:buNone/>
              <a:defRPr/>
            </a:lvl1pPr>
          </a:lstStyle>
          <a:p>
            <a:r>
              <a:rPr lang="nl-NL" dirty="0"/>
              <a:t> </a:t>
            </a:r>
          </a:p>
        </p:txBody>
      </p:sp>
      <p:sp>
        <p:nvSpPr>
          <p:cNvPr id="19" name="Vrije vorm 18">
            <a:extLst>
              <a:ext uri="{FF2B5EF4-FFF2-40B4-BE49-F238E27FC236}">
                <a16:creationId xmlns:a16="http://schemas.microsoft.com/office/drawing/2014/main" id="{7BA78D18-FE30-7ECD-3B41-40A392897E33}"/>
              </a:ext>
            </a:extLst>
          </p:cNvPr>
          <p:cNvSpPr/>
          <p:nvPr userDrawn="1"/>
        </p:nvSpPr>
        <p:spPr>
          <a:xfrm>
            <a:off x="12207271" y="-14590"/>
            <a:ext cx="16054" cy="14591"/>
          </a:xfrm>
          <a:custGeom>
            <a:avLst/>
            <a:gdLst>
              <a:gd name="connsiteX0" fmla="*/ 0 w 16054"/>
              <a:gd name="connsiteY0" fmla="*/ 0 h 14591"/>
              <a:gd name="connsiteX1" fmla="*/ 16054 w 16054"/>
              <a:gd name="connsiteY1" fmla="*/ 14591 h 14591"/>
              <a:gd name="connsiteX2" fmla="*/ 0 w 16054"/>
              <a:gd name="connsiteY2" fmla="*/ 14591 h 14591"/>
              <a:gd name="connsiteX3" fmla="*/ 0 w 16054"/>
              <a:gd name="connsiteY3" fmla="*/ 0 h 14591"/>
            </a:gdLst>
            <a:ahLst/>
            <a:cxnLst>
              <a:cxn ang="0">
                <a:pos x="connsiteX0" y="connsiteY0"/>
              </a:cxn>
              <a:cxn ang="0">
                <a:pos x="connsiteX1" y="connsiteY1"/>
              </a:cxn>
              <a:cxn ang="0">
                <a:pos x="connsiteX2" y="connsiteY2"/>
              </a:cxn>
              <a:cxn ang="0">
                <a:pos x="connsiteX3" y="connsiteY3"/>
              </a:cxn>
            </a:cxnLst>
            <a:rect l="l" t="t" r="r" b="b"/>
            <a:pathLst>
              <a:path w="16054" h="14591">
                <a:moveTo>
                  <a:pt x="0" y="0"/>
                </a:moveTo>
                <a:lnTo>
                  <a:pt x="16054" y="14591"/>
                </a:lnTo>
                <a:lnTo>
                  <a:pt x="0" y="14591"/>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el 1">
            <a:extLst>
              <a:ext uri="{FF2B5EF4-FFF2-40B4-BE49-F238E27FC236}">
                <a16:creationId xmlns:a16="http://schemas.microsoft.com/office/drawing/2014/main" id="{8C3F647F-2883-327F-D42C-4562F5CEF5E4}"/>
              </a:ext>
            </a:extLst>
          </p:cNvPr>
          <p:cNvSpPr>
            <a:spLocks noGrp="1"/>
          </p:cNvSpPr>
          <p:nvPr>
            <p:ph type="ctrTitle"/>
          </p:nvPr>
        </p:nvSpPr>
        <p:spPr>
          <a:xfrm>
            <a:off x="417095" y="2589705"/>
            <a:ext cx="7350492" cy="1678589"/>
          </a:xfrm>
        </p:spPr>
        <p:txBody>
          <a:bodyPr anchor="t"/>
          <a:lstStyle>
            <a:lvl1pPr algn="l">
              <a:defRPr sz="6000">
                <a:solidFill>
                  <a:schemeClr val="bg1"/>
                </a:solidFill>
              </a:defRPr>
            </a:lvl1pPr>
          </a:lstStyle>
          <a:p>
            <a:r>
              <a:rPr lang="nl-NL" dirty="0"/>
              <a:t>Klik om stijl te bewerken</a:t>
            </a:r>
          </a:p>
        </p:txBody>
      </p:sp>
      <p:sp>
        <p:nvSpPr>
          <p:cNvPr id="4" name="Vrije vorm 3">
            <a:extLst>
              <a:ext uri="{FF2B5EF4-FFF2-40B4-BE49-F238E27FC236}">
                <a16:creationId xmlns:a16="http://schemas.microsoft.com/office/drawing/2014/main" id="{1550EF7F-83AC-57DC-CA33-C604F844E74B}"/>
              </a:ext>
            </a:extLst>
          </p:cNvPr>
          <p:cNvSpPr/>
          <p:nvPr userDrawn="1"/>
        </p:nvSpPr>
        <p:spPr>
          <a:xfrm rot="10800000">
            <a:off x="1665558" y="-6699"/>
            <a:ext cx="1431614" cy="879049"/>
          </a:xfrm>
          <a:custGeom>
            <a:avLst/>
            <a:gdLst>
              <a:gd name="connsiteX0" fmla="*/ 554863 w 1109726"/>
              <a:gd name="connsiteY0" fmla="*/ 0 h 681401"/>
              <a:gd name="connsiteX1" fmla="*/ 1109726 w 1109726"/>
              <a:gd name="connsiteY1" fmla="*/ 554863 h 681401"/>
              <a:gd name="connsiteX2" fmla="*/ 1098453 w 1109726"/>
              <a:gd name="connsiteY2" fmla="*/ 666687 h 681401"/>
              <a:gd name="connsiteX3" fmla="*/ 1093886 w 1109726"/>
              <a:gd name="connsiteY3" fmla="*/ 681401 h 681401"/>
              <a:gd name="connsiteX4" fmla="*/ 15841 w 1109726"/>
              <a:gd name="connsiteY4" fmla="*/ 681401 h 681401"/>
              <a:gd name="connsiteX5" fmla="*/ 11273 w 1109726"/>
              <a:gd name="connsiteY5" fmla="*/ 666687 h 681401"/>
              <a:gd name="connsiteX6" fmla="*/ 0 w 1109726"/>
              <a:gd name="connsiteY6" fmla="*/ 554863 h 681401"/>
              <a:gd name="connsiteX7" fmla="*/ 554863 w 1109726"/>
              <a:gd name="connsiteY7" fmla="*/ 0 h 68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726" h="681401">
                <a:moveTo>
                  <a:pt x="554863" y="0"/>
                </a:moveTo>
                <a:cubicBezTo>
                  <a:pt x="861305" y="0"/>
                  <a:pt x="1109726" y="248421"/>
                  <a:pt x="1109726" y="554863"/>
                </a:cubicBezTo>
                <a:cubicBezTo>
                  <a:pt x="1109726" y="593168"/>
                  <a:pt x="1105845" y="630567"/>
                  <a:pt x="1098453" y="666687"/>
                </a:cubicBezTo>
                <a:lnTo>
                  <a:pt x="1093886" y="681401"/>
                </a:lnTo>
                <a:lnTo>
                  <a:pt x="15841" y="681401"/>
                </a:lnTo>
                <a:lnTo>
                  <a:pt x="11273" y="666687"/>
                </a:lnTo>
                <a:cubicBezTo>
                  <a:pt x="3882" y="630567"/>
                  <a:pt x="0" y="593168"/>
                  <a:pt x="0" y="554863"/>
                </a:cubicBezTo>
                <a:cubicBezTo>
                  <a:pt x="0" y="248421"/>
                  <a:pt x="248421" y="0"/>
                  <a:pt x="554863"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5" name="Ovaal 4">
            <a:extLst>
              <a:ext uri="{FF2B5EF4-FFF2-40B4-BE49-F238E27FC236}">
                <a16:creationId xmlns:a16="http://schemas.microsoft.com/office/drawing/2014/main" id="{44D7E8C1-BC70-BFEB-8FCA-39EE1F52C8B7}"/>
              </a:ext>
            </a:extLst>
          </p:cNvPr>
          <p:cNvSpPr/>
          <p:nvPr userDrawn="1"/>
        </p:nvSpPr>
        <p:spPr>
          <a:xfrm>
            <a:off x="327823" y="5826013"/>
            <a:ext cx="502918" cy="502918"/>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dirty="0"/>
          </a:p>
        </p:txBody>
      </p:sp>
      <p:sp>
        <p:nvSpPr>
          <p:cNvPr id="6" name="Ovaal 5">
            <a:extLst>
              <a:ext uri="{FF2B5EF4-FFF2-40B4-BE49-F238E27FC236}">
                <a16:creationId xmlns:a16="http://schemas.microsoft.com/office/drawing/2014/main" id="{DC49CF20-92E8-B9A2-48EB-DE36A3E04E9D}"/>
              </a:ext>
            </a:extLst>
          </p:cNvPr>
          <p:cNvSpPr/>
          <p:nvPr userDrawn="1"/>
        </p:nvSpPr>
        <p:spPr>
          <a:xfrm>
            <a:off x="11463183" y="5333255"/>
            <a:ext cx="502918" cy="502918"/>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21" name="Tijdelijke aanduiding voor tekst 20">
            <a:extLst>
              <a:ext uri="{FF2B5EF4-FFF2-40B4-BE49-F238E27FC236}">
                <a16:creationId xmlns:a16="http://schemas.microsoft.com/office/drawing/2014/main" id="{D04CB9A3-6CAF-A665-C3A7-B4D8139EEB33}"/>
              </a:ext>
            </a:extLst>
          </p:cNvPr>
          <p:cNvSpPr>
            <a:spLocks noGrp="1"/>
          </p:cNvSpPr>
          <p:nvPr>
            <p:ph type="body" sz="quarter" idx="12" hasCustomPrompt="1"/>
          </p:nvPr>
        </p:nvSpPr>
        <p:spPr>
          <a:xfrm>
            <a:off x="5106935" y="4505325"/>
            <a:ext cx="1550987" cy="1550988"/>
          </a:xfrm>
          <a:prstGeom prst="ellipse">
            <a:avLst/>
          </a:prstGeom>
          <a:solidFill>
            <a:schemeClr val="accent4"/>
          </a:solidFill>
        </p:spPr>
        <p:txBody>
          <a:bodyPr anchor="ctr"/>
          <a:lstStyle>
            <a:lvl1pPr marL="0" indent="0" algn="ctr">
              <a:buNone/>
              <a:defRPr/>
            </a:lvl1pPr>
          </a:lstStyle>
          <a:p>
            <a:pPr lvl="0"/>
            <a:r>
              <a:rPr lang="nl-NL" dirty="0"/>
              <a:t> </a:t>
            </a:r>
          </a:p>
        </p:txBody>
      </p:sp>
    </p:spTree>
    <p:extLst>
      <p:ext uri="{BB962C8B-B14F-4D97-AF65-F5344CB8AC3E}">
        <p14:creationId xmlns:p14="http://schemas.microsoft.com/office/powerpoint/2010/main" val="187202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21">
                                            <p:bg/>
                                          </p:spTgt>
                                        </p:tgtEl>
                                        <p:attrNameLst>
                                          <p:attrName>style.visibility</p:attrName>
                                        </p:attrNameLst>
                                      </p:cBhvr>
                                      <p:to>
                                        <p:strVal val="visible"/>
                                      </p:to>
                                    </p:set>
                                    <p:anim calcmode="lin" valueType="num">
                                      <p:cBhvr>
                                        <p:cTn id="12" dur="500" fill="hold"/>
                                        <p:tgtEl>
                                          <p:spTgt spid="21">
                                            <p:bg/>
                                          </p:spTgt>
                                        </p:tgtEl>
                                        <p:attrNameLst>
                                          <p:attrName>ppt_w</p:attrName>
                                        </p:attrNameLst>
                                      </p:cBhvr>
                                      <p:tavLst>
                                        <p:tav tm="0">
                                          <p:val>
                                            <p:fltVal val="0"/>
                                          </p:val>
                                        </p:tav>
                                        <p:tav tm="100000">
                                          <p:val>
                                            <p:strVal val="#ppt_w"/>
                                          </p:val>
                                        </p:tav>
                                      </p:tavLst>
                                    </p:anim>
                                    <p:anim calcmode="lin" valueType="num">
                                      <p:cBhvr>
                                        <p:cTn id="13" dur="500" fill="hold"/>
                                        <p:tgtEl>
                                          <p:spTgt spid="21">
                                            <p:bg/>
                                          </p:spTgt>
                                        </p:tgtEl>
                                        <p:attrNameLst>
                                          <p:attrName>ppt_h</p:attrName>
                                        </p:attrNameLst>
                                      </p:cBhvr>
                                      <p:tavLst>
                                        <p:tav tm="0">
                                          <p:val>
                                            <p:fltVal val="0"/>
                                          </p:val>
                                        </p:tav>
                                        <p:tav tm="100000">
                                          <p:val>
                                            <p:strVal val="#ppt_h"/>
                                          </p:val>
                                        </p:tav>
                                      </p:tavLst>
                                    </p:anim>
                                    <p:animEffect transition="in" filter="fade">
                                      <p:cBhvr>
                                        <p:cTn id="14" dur="500"/>
                                        <p:tgtEl>
                                          <p:spTgt spid="21">
                                            <p:bg/>
                                          </p:spTgt>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21">
                                            <p:txEl>
                                              <p:pRg st="0" end="0"/>
                                            </p:txEl>
                                          </p:spTgt>
                                        </p:tgtEl>
                                        <p:attrNameLst>
                                          <p:attrName>style.visibility</p:attrName>
                                        </p:attrNameLst>
                                      </p:cBhvr>
                                      <p:to>
                                        <p:strVal val="visible"/>
                                      </p:to>
                                    </p:set>
                                    <p:anim calcmode="lin" valueType="num">
                                      <p:cBhvr>
                                        <p:cTn id="17"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build="p" animBg="1">
        <p:tmplLst>
          <p:tmpl>
            <p:tnLst>
              <p:par>
                <p:cTn presetID="53" presetClass="entr" presetSubtype="16"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 lvl="1">
            <p:tnLst>
              <p:par>
                <p:cTn presetID="53" presetClass="entr" presetSubtype="16"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sessi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0">
            <a:extLst>
              <a:ext uri="{FF2B5EF4-FFF2-40B4-BE49-F238E27FC236}">
                <a16:creationId xmlns:a16="http://schemas.microsoft.com/office/drawing/2014/main" id="{26BE1D07-7629-4166-C9C8-E16BC76B76D3}"/>
              </a:ext>
            </a:extLst>
          </p:cNvPr>
          <p:cNvSpPr>
            <a:spLocks noGrp="1"/>
          </p:cNvSpPr>
          <p:nvPr>
            <p:ph type="body" sz="quarter" idx="12" hasCustomPrompt="1"/>
          </p:nvPr>
        </p:nvSpPr>
        <p:spPr>
          <a:xfrm>
            <a:off x="823188" y="799485"/>
            <a:ext cx="4822180" cy="4822183"/>
          </a:xfrm>
          <a:prstGeom prst="ellipse">
            <a:avLst/>
          </a:prstGeom>
          <a:solidFill>
            <a:schemeClr val="accent4"/>
          </a:solidFill>
        </p:spPr>
        <p:txBody>
          <a:bodyPr anchor="ctr"/>
          <a:lstStyle>
            <a:lvl1pPr marL="0" indent="0" algn="ctr">
              <a:buNone/>
              <a:defRPr sz="5400" b="1" i="0">
                <a:solidFill>
                  <a:schemeClr val="bg1"/>
                </a:solidFill>
                <a:latin typeface="GT Pressura" pitchFamily="2" charset="77"/>
                <a:cs typeface="GT Pressura" pitchFamily="2" charset="77"/>
              </a:defRPr>
            </a:lvl1pPr>
          </a:lstStyle>
          <a:p>
            <a:pPr lvl="0"/>
            <a:r>
              <a:rPr lang="nl-NL" dirty="0"/>
              <a:t> Titel</a:t>
            </a:r>
          </a:p>
        </p:txBody>
      </p:sp>
    </p:spTree>
    <p:extLst>
      <p:ext uri="{BB962C8B-B14F-4D97-AF65-F5344CB8AC3E}">
        <p14:creationId xmlns:p14="http://schemas.microsoft.com/office/powerpoint/2010/main" val="343996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tmplLst>
          <p:tmpl>
            <p:tnLst>
              <p:par>
                <p:cTn presetID="53" presetClass="entr" presetSubtype="16"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 lvl="1">
            <p:tnLst>
              <p:par>
                <p:cTn presetID="53" presetClass="entr" presetSubtype="16"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slide">
    <p:bg>
      <p:bgPr>
        <a:solidFill>
          <a:schemeClr val="tx2"/>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C56E0D5-C12B-CCCC-2A84-8CE02DF1CD0A}"/>
              </a:ext>
            </a:extLst>
          </p:cNvPr>
          <p:cNvSpPr/>
          <p:nvPr userDrawn="1"/>
        </p:nvSpPr>
        <p:spPr>
          <a:xfrm>
            <a:off x="0" y="5117179"/>
            <a:ext cx="4889634" cy="1746985"/>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dirty="0"/>
          </a:p>
        </p:txBody>
      </p:sp>
      <p:sp>
        <p:nvSpPr>
          <p:cNvPr id="4" name="Ovaal 3">
            <a:extLst>
              <a:ext uri="{FF2B5EF4-FFF2-40B4-BE49-F238E27FC236}">
                <a16:creationId xmlns:a16="http://schemas.microsoft.com/office/drawing/2014/main" id="{2665F8DA-8578-C7C8-8027-352C1F2ABDAE}"/>
              </a:ext>
            </a:extLst>
          </p:cNvPr>
          <p:cNvSpPr/>
          <p:nvPr userDrawn="1"/>
        </p:nvSpPr>
        <p:spPr>
          <a:xfrm>
            <a:off x="741949" y="-973827"/>
            <a:ext cx="6700784" cy="670078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8C3F647F-2883-327F-D42C-4562F5CEF5E4}"/>
              </a:ext>
            </a:extLst>
          </p:cNvPr>
          <p:cNvSpPr>
            <a:spLocks noGrp="1"/>
          </p:cNvSpPr>
          <p:nvPr>
            <p:ph type="ctrTitle"/>
          </p:nvPr>
        </p:nvSpPr>
        <p:spPr>
          <a:xfrm>
            <a:off x="1511166" y="615610"/>
            <a:ext cx="5043639" cy="1324531"/>
          </a:xfrm>
        </p:spPr>
        <p:txBody>
          <a:bodyPr anchor="t">
            <a:normAutofit/>
          </a:bodyPr>
          <a:lstStyle>
            <a:lvl1pPr algn="ctr">
              <a:defRPr sz="480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B2ED99BA-5D54-2005-71BD-EE198D820C8C}"/>
              </a:ext>
            </a:extLst>
          </p:cNvPr>
          <p:cNvSpPr>
            <a:spLocks noGrp="1"/>
          </p:cNvSpPr>
          <p:nvPr>
            <p:ph type="subTitle" idx="1"/>
          </p:nvPr>
        </p:nvSpPr>
        <p:spPr>
          <a:xfrm>
            <a:off x="1511166" y="2193704"/>
            <a:ext cx="5043639" cy="2022162"/>
          </a:xfrm>
        </p:spPr>
        <p:txBody>
          <a:bodyPr anchor="t">
            <a:noAutofit/>
          </a:bodyPr>
          <a:lstStyle>
            <a:lvl1pPr marL="0" indent="0" algn="ctr">
              <a:buNone/>
              <a:defRPr sz="2000" b="0" i="0">
                <a:solidFill>
                  <a:schemeClr val="bg1"/>
                </a:solidFill>
                <a:latin typeface="GT Pressura Text" pitchFamily="2" charset="77"/>
                <a:cs typeface="GT Pressura Tex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0" name="Ovaal 9">
            <a:extLst>
              <a:ext uri="{FF2B5EF4-FFF2-40B4-BE49-F238E27FC236}">
                <a16:creationId xmlns:a16="http://schemas.microsoft.com/office/drawing/2014/main" id="{84945B8A-CAF0-A080-B435-8EB41067C8CC}"/>
              </a:ext>
            </a:extLst>
          </p:cNvPr>
          <p:cNvSpPr/>
          <p:nvPr userDrawn="1"/>
        </p:nvSpPr>
        <p:spPr>
          <a:xfrm>
            <a:off x="5535329" y="4602739"/>
            <a:ext cx="1670785" cy="1670785"/>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C7D181BE-41A7-6710-C7E7-6DA81458B8E1}"/>
              </a:ext>
            </a:extLst>
          </p:cNvPr>
          <p:cNvSpPr/>
          <p:nvPr userDrawn="1"/>
        </p:nvSpPr>
        <p:spPr>
          <a:xfrm>
            <a:off x="9098143" y="3098457"/>
            <a:ext cx="791813" cy="791813"/>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6" name="Vrije vorm 5">
            <a:extLst>
              <a:ext uri="{FF2B5EF4-FFF2-40B4-BE49-F238E27FC236}">
                <a16:creationId xmlns:a16="http://schemas.microsoft.com/office/drawing/2014/main" id="{78A6AD40-D160-F205-00F9-F98A8E2151B8}"/>
              </a:ext>
            </a:extLst>
          </p:cNvPr>
          <p:cNvSpPr/>
          <p:nvPr userDrawn="1"/>
        </p:nvSpPr>
        <p:spPr>
          <a:xfrm rot="10800000">
            <a:off x="9660942" y="0"/>
            <a:ext cx="1879747" cy="1154214"/>
          </a:xfrm>
          <a:custGeom>
            <a:avLst/>
            <a:gdLst>
              <a:gd name="connsiteX0" fmla="*/ 554863 w 1109726"/>
              <a:gd name="connsiteY0" fmla="*/ 0 h 681401"/>
              <a:gd name="connsiteX1" fmla="*/ 1109726 w 1109726"/>
              <a:gd name="connsiteY1" fmla="*/ 554863 h 681401"/>
              <a:gd name="connsiteX2" fmla="*/ 1098453 w 1109726"/>
              <a:gd name="connsiteY2" fmla="*/ 666687 h 681401"/>
              <a:gd name="connsiteX3" fmla="*/ 1093886 w 1109726"/>
              <a:gd name="connsiteY3" fmla="*/ 681401 h 681401"/>
              <a:gd name="connsiteX4" fmla="*/ 15841 w 1109726"/>
              <a:gd name="connsiteY4" fmla="*/ 681401 h 681401"/>
              <a:gd name="connsiteX5" fmla="*/ 11273 w 1109726"/>
              <a:gd name="connsiteY5" fmla="*/ 666687 h 681401"/>
              <a:gd name="connsiteX6" fmla="*/ 0 w 1109726"/>
              <a:gd name="connsiteY6" fmla="*/ 554863 h 681401"/>
              <a:gd name="connsiteX7" fmla="*/ 554863 w 1109726"/>
              <a:gd name="connsiteY7" fmla="*/ 0 h 68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726" h="681401">
                <a:moveTo>
                  <a:pt x="554863" y="0"/>
                </a:moveTo>
                <a:cubicBezTo>
                  <a:pt x="861305" y="0"/>
                  <a:pt x="1109726" y="248421"/>
                  <a:pt x="1109726" y="554863"/>
                </a:cubicBezTo>
                <a:cubicBezTo>
                  <a:pt x="1109726" y="593168"/>
                  <a:pt x="1105845" y="630567"/>
                  <a:pt x="1098453" y="666687"/>
                </a:cubicBezTo>
                <a:lnTo>
                  <a:pt x="1093886" y="681401"/>
                </a:lnTo>
                <a:lnTo>
                  <a:pt x="15841" y="681401"/>
                </a:lnTo>
                <a:lnTo>
                  <a:pt x="11273" y="666687"/>
                </a:lnTo>
                <a:cubicBezTo>
                  <a:pt x="3882" y="630567"/>
                  <a:pt x="0" y="593168"/>
                  <a:pt x="0" y="554863"/>
                </a:cubicBezTo>
                <a:cubicBezTo>
                  <a:pt x="0" y="248421"/>
                  <a:pt x="248421" y="0"/>
                  <a:pt x="554863" y="0"/>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nl-NL"/>
          </a:p>
        </p:txBody>
      </p:sp>
      <p:sp>
        <p:nvSpPr>
          <p:cNvPr id="7" name="Ovaal 6">
            <a:extLst>
              <a:ext uri="{FF2B5EF4-FFF2-40B4-BE49-F238E27FC236}">
                <a16:creationId xmlns:a16="http://schemas.microsoft.com/office/drawing/2014/main" id="{AF560544-3AB3-B852-B313-53D46B4D7C96}"/>
              </a:ext>
            </a:extLst>
          </p:cNvPr>
          <p:cNvSpPr/>
          <p:nvPr userDrawn="1"/>
        </p:nvSpPr>
        <p:spPr>
          <a:xfrm>
            <a:off x="461153" y="5862306"/>
            <a:ext cx="280796" cy="28079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9525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s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8E400A-0D17-66CD-7DBA-C28A8EB0F0DC}"/>
              </a:ext>
            </a:extLst>
          </p:cNvPr>
          <p:cNvSpPr>
            <a:spLocks noGrp="1"/>
          </p:cNvSpPr>
          <p:nvPr>
            <p:ph type="title"/>
          </p:nvPr>
        </p:nvSpPr>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3A8B2D4-C451-7717-53D9-EEF60F423A33}"/>
              </a:ext>
            </a:extLst>
          </p:cNvPr>
          <p:cNvSpPr>
            <a:spLocks noGrp="1"/>
          </p:cNvSpPr>
          <p:nvPr>
            <p:ph idx="1"/>
          </p:nvPr>
        </p:nvSpPr>
        <p:spPr>
          <a:xfrm>
            <a:off x="376518" y="1204831"/>
            <a:ext cx="11446136" cy="4460794"/>
          </a:xfrm>
          <a:prstGeom prst="rect">
            <a:avLst/>
          </a:prstGeom>
        </p:spPr>
        <p:txBody>
          <a:bodyPr vert="horz" lIns="91440" tIns="45720" rIns="91440" bIns="4572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3766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sis slid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8E400A-0D17-66CD-7DBA-C28A8EB0F0DC}"/>
              </a:ext>
            </a:extLst>
          </p:cNvPr>
          <p:cNvSpPr>
            <a:spLocks noGrp="1"/>
          </p:cNvSpPr>
          <p:nvPr>
            <p:ph type="title"/>
          </p:nvPr>
        </p:nvSpPr>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3A8B2D4-C451-7717-53D9-EEF60F423A33}"/>
              </a:ext>
            </a:extLst>
          </p:cNvPr>
          <p:cNvSpPr>
            <a:spLocks noGrp="1"/>
          </p:cNvSpPr>
          <p:nvPr>
            <p:ph idx="1"/>
          </p:nvPr>
        </p:nvSpPr>
        <p:spPr>
          <a:xfrm>
            <a:off x="376518" y="1204831"/>
            <a:ext cx="11446136" cy="4460794"/>
          </a:xfrm>
          <a:prstGeom prst="rect">
            <a:avLst/>
          </a:prstGeom>
        </p:spPr>
        <p:txBody>
          <a:bodyPr vert="horz" lIns="91440" tIns="45720" rIns="91440" bIns="4572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71624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dracht">
    <p:bg>
      <p:bgPr>
        <a:solidFill>
          <a:schemeClr val="accent6"/>
        </a:solidFill>
        <a:effectLst/>
      </p:bgPr>
    </p:bg>
    <p:spTree>
      <p:nvGrpSpPr>
        <p:cNvPr id="1" name=""/>
        <p:cNvGrpSpPr/>
        <p:nvPr/>
      </p:nvGrpSpPr>
      <p:grpSpPr>
        <a:xfrm>
          <a:off x="0" y="0"/>
          <a:ext cx="0" cy="0"/>
          <a:chOff x="0" y="0"/>
          <a:chExt cx="0" cy="0"/>
        </a:xfrm>
      </p:grpSpPr>
      <p:sp>
        <p:nvSpPr>
          <p:cNvPr id="5" name="Ovaal 4">
            <a:extLst>
              <a:ext uri="{FF2B5EF4-FFF2-40B4-BE49-F238E27FC236}">
                <a16:creationId xmlns:a16="http://schemas.microsoft.com/office/drawing/2014/main" id="{C7D181BE-41A7-6710-C7E7-6DA81458B8E1}"/>
              </a:ext>
            </a:extLst>
          </p:cNvPr>
          <p:cNvSpPr/>
          <p:nvPr userDrawn="1"/>
        </p:nvSpPr>
        <p:spPr>
          <a:xfrm>
            <a:off x="1089260" y="949007"/>
            <a:ext cx="791813" cy="791813"/>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68A2D88-7781-637B-1A05-0A119BE90B61}"/>
              </a:ext>
            </a:extLst>
          </p:cNvPr>
          <p:cNvSpPr>
            <a:spLocks noGrp="1"/>
          </p:cNvSpPr>
          <p:nvPr>
            <p:ph type="ctrTitle"/>
          </p:nvPr>
        </p:nvSpPr>
        <p:spPr>
          <a:xfrm>
            <a:off x="417094" y="2589705"/>
            <a:ext cx="11280919" cy="1678589"/>
          </a:xfrm>
        </p:spPr>
        <p:txBody>
          <a:bodyPr anchor="ctr">
            <a:normAutofit/>
          </a:bodyPr>
          <a:lstStyle>
            <a:lvl1pPr algn="ctr">
              <a:defRPr sz="6600">
                <a:solidFill>
                  <a:schemeClr val="bg1"/>
                </a:solidFill>
              </a:defRPr>
            </a:lvl1pPr>
          </a:lstStyle>
          <a:p>
            <a:r>
              <a:rPr lang="nl-NL" dirty="0"/>
              <a:t>Klik om stijl te bewerken</a:t>
            </a:r>
          </a:p>
        </p:txBody>
      </p:sp>
    </p:spTree>
    <p:extLst>
      <p:ext uri="{BB962C8B-B14F-4D97-AF65-F5344CB8AC3E}">
        <p14:creationId xmlns:p14="http://schemas.microsoft.com/office/powerpoint/2010/main" val="253436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asis slide">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8E400A-0D17-66CD-7DBA-C28A8EB0F0DC}"/>
              </a:ext>
            </a:extLst>
          </p:cNvPr>
          <p:cNvSpPr>
            <a:spLocks noGrp="1"/>
          </p:cNvSpPr>
          <p:nvPr>
            <p:ph type="title"/>
          </p:nvPr>
        </p:nvSpPr>
        <p:spPr>
          <a:xfrm>
            <a:off x="376518" y="365125"/>
            <a:ext cx="6367182" cy="627949"/>
          </a:xfrm>
        </p:spPr>
        <p:txBody>
          <a:bodyPr/>
          <a:lstStyle>
            <a:lvl1pPr>
              <a:defRPr>
                <a:solidFill>
                  <a:schemeClr val="bg1"/>
                </a:solidFill>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83A8B2D4-C451-7717-53D9-EEF60F423A33}"/>
              </a:ext>
            </a:extLst>
          </p:cNvPr>
          <p:cNvSpPr>
            <a:spLocks noGrp="1"/>
          </p:cNvSpPr>
          <p:nvPr>
            <p:ph idx="1"/>
          </p:nvPr>
        </p:nvSpPr>
        <p:spPr>
          <a:xfrm>
            <a:off x="376518" y="1204831"/>
            <a:ext cx="6367182" cy="4460794"/>
          </a:xfrm>
          <a:prstGeom prst="rect">
            <a:avLst/>
          </a:prstGeom>
        </p:spPr>
        <p:txBody>
          <a:bodyPr vert="horz" lIns="91440" tIns="45720" rIns="91440" bIns="45720" rtlCol="0">
            <a:noAutofit/>
          </a:bodyPr>
          <a:lstStyle>
            <a:lvl1pPr>
              <a:buClr>
                <a:schemeClr val="accent2"/>
              </a:buClr>
              <a:defRPr sz="2000">
                <a:solidFill>
                  <a:schemeClr val="bg1"/>
                </a:solidFill>
              </a:defRPr>
            </a:lvl1pPr>
            <a:lvl2pPr>
              <a:buClr>
                <a:schemeClr val="accent2"/>
              </a:buClr>
              <a:defRPr sz="1800">
                <a:solidFill>
                  <a:schemeClr val="bg1"/>
                </a:solidFill>
              </a:defRPr>
            </a:lvl2pPr>
            <a:lvl3pPr>
              <a:buClr>
                <a:schemeClr val="accent2"/>
              </a:buClr>
              <a:defRPr sz="1600">
                <a:solidFill>
                  <a:schemeClr val="bg1"/>
                </a:solidFill>
              </a:defRPr>
            </a:lvl3pPr>
            <a:lvl4pPr>
              <a:buClr>
                <a:schemeClr val="accent2"/>
              </a:buClr>
              <a:defRPr sz="1400">
                <a:solidFill>
                  <a:schemeClr val="bg1"/>
                </a:solidFill>
              </a:defRPr>
            </a:lvl4pPr>
            <a:lvl5pPr>
              <a:buClr>
                <a:schemeClr val="accent2"/>
              </a:buClr>
              <a:defRPr sz="1200">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afbeelding 15">
            <a:extLst>
              <a:ext uri="{FF2B5EF4-FFF2-40B4-BE49-F238E27FC236}">
                <a16:creationId xmlns:a16="http://schemas.microsoft.com/office/drawing/2014/main" id="{B44BFD88-91AF-EEF3-4DD5-CE0F983B056A}"/>
              </a:ext>
            </a:extLst>
          </p:cNvPr>
          <p:cNvSpPr>
            <a:spLocks noGrp="1"/>
          </p:cNvSpPr>
          <p:nvPr>
            <p:ph type="pic" sz="quarter" idx="11" hasCustomPrompt="1"/>
          </p:nvPr>
        </p:nvSpPr>
        <p:spPr>
          <a:xfrm>
            <a:off x="7328756" y="-655884"/>
            <a:ext cx="5994400" cy="5994400"/>
          </a:xfrm>
          <a:prstGeom prst="ellipse">
            <a:avLst/>
          </a:prstGeom>
          <a:solidFill>
            <a:schemeClr val="bg2"/>
          </a:solidFill>
        </p:spPr>
        <p:txBody>
          <a:bodyPr anchor="ctr"/>
          <a:lstStyle>
            <a:lvl1pPr marL="0" indent="0" algn="ctr">
              <a:buNone/>
              <a:defRPr/>
            </a:lvl1pPr>
          </a:lstStyle>
          <a:p>
            <a:r>
              <a:rPr lang="nl-NL" dirty="0"/>
              <a:t> </a:t>
            </a:r>
          </a:p>
        </p:txBody>
      </p:sp>
      <p:sp>
        <p:nvSpPr>
          <p:cNvPr id="5" name="Tijdelijke aanduiding voor tekst 20">
            <a:extLst>
              <a:ext uri="{FF2B5EF4-FFF2-40B4-BE49-F238E27FC236}">
                <a16:creationId xmlns:a16="http://schemas.microsoft.com/office/drawing/2014/main" id="{A9AADB06-2FAE-6B13-68DD-CA78033BB86B}"/>
              </a:ext>
            </a:extLst>
          </p:cNvPr>
          <p:cNvSpPr>
            <a:spLocks noGrp="1"/>
          </p:cNvSpPr>
          <p:nvPr>
            <p:ph type="body" sz="quarter" idx="12" hasCustomPrompt="1"/>
          </p:nvPr>
        </p:nvSpPr>
        <p:spPr>
          <a:xfrm>
            <a:off x="7073888" y="3813403"/>
            <a:ext cx="1852221" cy="1852222"/>
          </a:xfrm>
          <a:prstGeom prst="ellipse">
            <a:avLst/>
          </a:prstGeom>
          <a:solidFill>
            <a:schemeClr val="accent6"/>
          </a:solidFill>
        </p:spPr>
        <p:txBody>
          <a:bodyPr anchor="ctr"/>
          <a:lstStyle>
            <a:lvl1pPr marL="0" indent="0" algn="ctr">
              <a:buNone/>
              <a:defRPr/>
            </a:lvl1pPr>
          </a:lstStyle>
          <a:p>
            <a:pPr lvl="0"/>
            <a:r>
              <a:rPr lang="nl-NL" dirty="0"/>
              <a:t> </a:t>
            </a:r>
          </a:p>
        </p:txBody>
      </p:sp>
    </p:spTree>
    <p:extLst>
      <p:ext uri="{BB962C8B-B14F-4D97-AF65-F5344CB8AC3E}">
        <p14:creationId xmlns:p14="http://schemas.microsoft.com/office/powerpoint/2010/main" val="283551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5">
                                            <p:bg/>
                                          </p:spTgt>
                                        </p:tgtEl>
                                        <p:attrNameLst>
                                          <p:attrName>style.visibility</p:attrName>
                                        </p:attrNameLst>
                                      </p:cBhvr>
                                      <p:to>
                                        <p:strVal val="visible"/>
                                      </p:to>
                                    </p:set>
                                    <p:anim calcmode="lin" valueType="num">
                                      <p:cBhvr>
                                        <p:cTn id="12" dur="500" fill="hold"/>
                                        <p:tgtEl>
                                          <p:spTgt spid="5">
                                            <p:bg/>
                                          </p:spTgt>
                                        </p:tgtEl>
                                        <p:attrNameLst>
                                          <p:attrName>ppt_w</p:attrName>
                                        </p:attrNameLst>
                                      </p:cBhvr>
                                      <p:tavLst>
                                        <p:tav tm="0">
                                          <p:val>
                                            <p:fltVal val="0"/>
                                          </p:val>
                                        </p:tav>
                                        <p:tav tm="100000">
                                          <p:val>
                                            <p:strVal val="#ppt_w"/>
                                          </p:val>
                                        </p:tav>
                                      </p:tavLst>
                                    </p:anim>
                                    <p:anim calcmode="lin" valueType="num">
                                      <p:cBhvr>
                                        <p:cTn id="13" dur="500" fill="hold"/>
                                        <p:tgtEl>
                                          <p:spTgt spid="5">
                                            <p:bg/>
                                          </p:spTgt>
                                        </p:tgtEl>
                                        <p:attrNameLst>
                                          <p:attrName>ppt_h</p:attrName>
                                        </p:attrNameLst>
                                      </p:cBhvr>
                                      <p:tavLst>
                                        <p:tav tm="0">
                                          <p:val>
                                            <p:fltVal val="0"/>
                                          </p:val>
                                        </p:tav>
                                        <p:tav tm="100000">
                                          <p:val>
                                            <p:strVal val="#ppt_h"/>
                                          </p:val>
                                        </p:tav>
                                      </p:tavLst>
                                    </p:anim>
                                    <p:animEffect transition="in" filter="fade">
                                      <p:cBhvr>
                                        <p:cTn id="14" dur="500"/>
                                        <p:tgtEl>
                                          <p:spTgt spid="5">
                                            <p:bg/>
                                          </p:spTgt>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tmplLst>
          <p:tmpl>
            <p:tnLst>
              <p:par>
                <p:cTn presetID="53" presetClass="entr" presetSubtype="16"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 calcmode="lin" valueType="num">
                      <p:cBhvr>
                        <p:cTn dur="500" fill="hold"/>
                        <p:tgtEl>
                          <p:spTgt spid="5"/>
                        </p:tgtEl>
                        <p:attrNameLst>
                          <p:attrName>ppt_w</p:attrName>
                        </p:attrNameLst>
                      </p:cBhvr>
                      <p:tavLst>
                        <p:tav tm="0">
                          <p:val>
                            <p:fltVal val="0"/>
                          </p:val>
                        </p:tav>
                        <p:tav tm="100000">
                          <p:val>
                            <p:strVal val="#ppt_w"/>
                          </p:val>
                        </p:tav>
                      </p:tavLst>
                    </p:anim>
                    <p:anim calcmode="lin" valueType="num">
                      <p:cBhvr>
                        <p:cTn dur="500" fill="hold"/>
                        <p:tgtEl>
                          <p:spTgt spid="5"/>
                        </p:tgtEl>
                        <p:attrNameLst>
                          <p:attrName>ppt_h</p:attrName>
                        </p:attrNameLst>
                      </p:cBhvr>
                      <p:tavLst>
                        <p:tav tm="0">
                          <p:val>
                            <p:fltVal val="0"/>
                          </p:val>
                        </p:tav>
                        <p:tav tm="100000">
                          <p:val>
                            <p:strVal val="#ppt_h"/>
                          </p:val>
                        </p:tav>
                      </p:tavLst>
                    </p:anim>
                    <p:animEffect transition="in" filter="fade">
                      <p:cBhvr>
                        <p:cTn dur="500"/>
                        <p:tgtEl>
                          <p:spTgt spid="5"/>
                        </p:tgtEl>
                      </p:cBhvr>
                    </p:animEffect>
                  </p:childTnLst>
                </p:cTn>
              </p:par>
            </p:tnLst>
          </p:tmpl>
          <p:tmpl lvl="1">
            <p:tnLst>
              <p:par>
                <p:cTn presetID="53" presetClass="entr" presetSubtype="16"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 calcmode="lin" valueType="num">
                      <p:cBhvr>
                        <p:cTn dur="500" fill="hold"/>
                        <p:tgtEl>
                          <p:spTgt spid="5"/>
                        </p:tgtEl>
                        <p:attrNameLst>
                          <p:attrName>ppt_w</p:attrName>
                        </p:attrNameLst>
                      </p:cBhvr>
                      <p:tavLst>
                        <p:tav tm="0">
                          <p:val>
                            <p:fltVal val="0"/>
                          </p:val>
                        </p:tav>
                        <p:tav tm="100000">
                          <p:val>
                            <p:strVal val="#ppt_w"/>
                          </p:val>
                        </p:tav>
                      </p:tavLst>
                    </p:anim>
                    <p:anim calcmode="lin" valueType="num">
                      <p:cBhvr>
                        <p:cTn dur="500" fill="hold"/>
                        <p:tgtEl>
                          <p:spTgt spid="5"/>
                        </p:tgtEl>
                        <p:attrNameLst>
                          <p:attrName>ppt_h</p:attrName>
                        </p:attrNameLst>
                      </p:cBhvr>
                      <p:tavLst>
                        <p:tav tm="0">
                          <p:val>
                            <p:fltVal val="0"/>
                          </p:val>
                        </p:tav>
                        <p:tav tm="100000">
                          <p:val>
                            <p:strVal val="#ppt_h"/>
                          </p:val>
                        </p:tav>
                      </p:tavLst>
                    </p:anim>
                    <p:animEffect transition="in" filter="fade">
                      <p:cBhvr>
                        <p:cTn dur="500"/>
                        <p:tgtEl>
                          <p:spTgt spid="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tx2"/>
        </a:solidFill>
        <a:effectLst/>
      </p:bgPr>
    </p:bg>
    <p:spTree>
      <p:nvGrpSpPr>
        <p:cNvPr id="1" name=""/>
        <p:cNvGrpSpPr/>
        <p:nvPr/>
      </p:nvGrpSpPr>
      <p:grpSpPr>
        <a:xfrm>
          <a:off x="0" y="0"/>
          <a:ext cx="0" cy="0"/>
          <a:chOff x="0" y="0"/>
          <a:chExt cx="0" cy="0"/>
        </a:xfrm>
      </p:grpSpPr>
      <p:sp>
        <p:nvSpPr>
          <p:cNvPr id="19" name="Tijdelijke aanduiding voor media 18">
            <a:extLst>
              <a:ext uri="{FF2B5EF4-FFF2-40B4-BE49-F238E27FC236}">
                <a16:creationId xmlns:a16="http://schemas.microsoft.com/office/drawing/2014/main" id="{78357628-C3E7-AE9B-1C8F-D5CA08FDD54F}"/>
              </a:ext>
            </a:extLst>
          </p:cNvPr>
          <p:cNvSpPr>
            <a:spLocks noGrp="1"/>
          </p:cNvSpPr>
          <p:nvPr>
            <p:ph type="media" sz="quarter" idx="10" hasCustomPrompt="1"/>
          </p:nvPr>
        </p:nvSpPr>
        <p:spPr>
          <a:xfrm>
            <a:off x="0" y="0"/>
            <a:ext cx="12192000" cy="6858000"/>
          </a:xfrm>
          <a:solidFill>
            <a:schemeClr val="tx2"/>
          </a:solidFill>
        </p:spPr>
        <p:txBody>
          <a:bodyPr anchor="ctr"/>
          <a:lstStyle>
            <a:lvl1pPr algn="ctr">
              <a:defRPr>
                <a:solidFill>
                  <a:schemeClr val="bg1"/>
                </a:solidFill>
              </a:defRPr>
            </a:lvl1pPr>
          </a:lstStyle>
          <a:p>
            <a:r>
              <a:rPr lang="nl-NL" dirty="0"/>
              <a:t>Video</a:t>
            </a:r>
          </a:p>
        </p:txBody>
      </p:sp>
    </p:spTree>
    <p:extLst>
      <p:ext uri="{BB962C8B-B14F-4D97-AF65-F5344CB8AC3E}">
        <p14:creationId xmlns:p14="http://schemas.microsoft.com/office/powerpoint/2010/main" val="14030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0" name="Vrije vorm 19">
            <a:extLst>
              <a:ext uri="{FF2B5EF4-FFF2-40B4-BE49-F238E27FC236}">
                <a16:creationId xmlns:a16="http://schemas.microsoft.com/office/drawing/2014/main" id="{C726D5AA-F903-3D82-7226-6C4EE5DB2782}"/>
              </a:ext>
            </a:extLst>
          </p:cNvPr>
          <p:cNvSpPr/>
          <p:nvPr userDrawn="1"/>
        </p:nvSpPr>
        <p:spPr>
          <a:xfrm>
            <a:off x="10128608" y="5881036"/>
            <a:ext cx="1694046" cy="983026"/>
          </a:xfrm>
          <a:custGeom>
            <a:avLst/>
            <a:gdLst>
              <a:gd name="connsiteX0" fmla="*/ 847023 w 1694046"/>
              <a:gd name="connsiteY0" fmla="*/ 0 h 983026"/>
              <a:gd name="connsiteX1" fmla="*/ 1694046 w 1694046"/>
              <a:gd name="connsiteY1" fmla="*/ 847023 h 983026"/>
              <a:gd name="connsiteX2" fmla="*/ 1689673 w 1694046"/>
              <a:gd name="connsiteY2" fmla="*/ 933626 h 983026"/>
              <a:gd name="connsiteX3" fmla="*/ 1682134 w 1694046"/>
              <a:gd name="connsiteY3" fmla="*/ 983026 h 983026"/>
              <a:gd name="connsiteX4" fmla="*/ 11912 w 1694046"/>
              <a:gd name="connsiteY4" fmla="*/ 983026 h 983026"/>
              <a:gd name="connsiteX5" fmla="*/ 4373 w 1694046"/>
              <a:gd name="connsiteY5" fmla="*/ 933626 h 983026"/>
              <a:gd name="connsiteX6" fmla="*/ 0 w 1694046"/>
              <a:gd name="connsiteY6" fmla="*/ 847023 h 983026"/>
              <a:gd name="connsiteX7" fmla="*/ 847023 w 1694046"/>
              <a:gd name="connsiteY7" fmla="*/ 0 h 98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046" h="983026">
                <a:moveTo>
                  <a:pt x="847023" y="0"/>
                </a:moveTo>
                <a:cubicBezTo>
                  <a:pt x="1314821" y="0"/>
                  <a:pt x="1694046" y="379225"/>
                  <a:pt x="1694046" y="847023"/>
                </a:cubicBezTo>
                <a:cubicBezTo>
                  <a:pt x="1694046" y="876260"/>
                  <a:pt x="1692565" y="905152"/>
                  <a:pt x="1689673" y="933626"/>
                </a:cubicBezTo>
                <a:lnTo>
                  <a:pt x="1682134" y="983026"/>
                </a:lnTo>
                <a:lnTo>
                  <a:pt x="11912" y="983026"/>
                </a:lnTo>
                <a:lnTo>
                  <a:pt x="4373" y="933626"/>
                </a:lnTo>
                <a:cubicBezTo>
                  <a:pt x="1481" y="905152"/>
                  <a:pt x="0" y="876260"/>
                  <a:pt x="0" y="847023"/>
                </a:cubicBezTo>
                <a:cubicBezTo>
                  <a:pt x="0" y="379225"/>
                  <a:pt x="379225" y="0"/>
                  <a:pt x="847023"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pic>
        <p:nvPicPr>
          <p:cNvPr id="6" name="Graphic 5">
            <a:extLst>
              <a:ext uri="{FF2B5EF4-FFF2-40B4-BE49-F238E27FC236}">
                <a16:creationId xmlns:a16="http://schemas.microsoft.com/office/drawing/2014/main" id="{8B332747-1403-5DE4-6B69-006DB24F6289}"/>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350797" y="6204318"/>
            <a:ext cx="1180530" cy="434708"/>
          </a:xfrm>
          <a:prstGeom prst="rect">
            <a:avLst/>
          </a:prstGeom>
        </p:spPr>
      </p:pic>
      <p:sp>
        <p:nvSpPr>
          <p:cNvPr id="8" name="Ovaal 7">
            <a:extLst>
              <a:ext uri="{FF2B5EF4-FFF2-40B4-BE49-F238E27FC236}">
                <a16:creationId xmlns:a16="http://schemas.microsoft.com/office/drawing/2014/main" id="{CF10277B-BDE3-2CA7-470B-47310327B3CB}"/>
              </a:ext>
            </a:extLst>
          </p:cNvPr>
          <p:cNvSpPr/>
          <p:nvPr userDrawn="1"/>
        </p:nvSpPr>
        <p:spPr>
          <a:xfrm>
            <a:off x="369346" y="5890661"/>
            <a:ext cx="366311" cy="36631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FCC61D9E-18DA-6EC3-50C7-E9221134B3CB}"/>
              </a:ext>
            </a:extLst>
          </p:cNvPr>
          <p:cNvSpPr/>
          <p:nvPr userDrawn="1"/>
        </p:nvSpPr>
        <p:spPr>
          <a:xfrm>
            <a:off x="10941062" y="346510"/>
            <a:ext cx="323282" cy="323282"/>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B7B733FC-4C5D-2798-1C9B-C1263B0E68CE}"/>
              </a:ext>
            </a:extLst>
          </p:cNvPr>
          <p:cNvSpPr>
            <a:spLocks noGrp="1"/>
          </p:cNvSpPr>
          <p:nvPr>
            <p:ph type="title"/>
          </p:nvPr>
        </p:nvSpPr>
        <p:spPr>
          <a:xfrm>
            <a:off x="376518" y="365125"/>
            <a:ext cx="11446136" cy="62794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630142E0-9C94-4A06-F0BD-C1799827FCEB}"/>
              </a:ext>
            </a:extLst>
          </p:cNvPr>
          <p:cNvSpPr>
            <a:spLocks noGrp="1"/>
          </p:cNvSpPr>
          <p:nvPr>
            <p:ph type="body" idx="1"/>
          </p:nvPr>
        </p:nvSpPr>
        <p:spPr>
          <a:xfrm>
            <a:off x="376518" y="1204831"/>
            <a:ext cx="11446136" cy="4460794"/>
          </a:xfrm>
          <a:prstGeom prst="rect">
            <a:avLst/>
          </a:prstGeom>
        </p:spPr>
        <p:txBody>
          <a:bodyPr vert="horz" lIns="91440" tIns="45720" rIns="91440" bIns="4572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Ovaal 10">
            <a:extLst>
              <a:ext uri="{FF2B5EF4-FFF2-40B4-BE49-F238E27FC236}">
                <a16:creationId xmlns:a16="http://schemas.microsoft.com/office/drawing/2014/main" id="{43399859-04D4-18D4-7534-D29BC34B6582}"/>
              </a:ext>
            </a:extLst>
          </p:cNvPr>
          <p:cNvSpPr/>
          <p:nvPr userDrawn="1"/>
        </p:nvSpPr>
        <p:spPr>
          <a:xfrm>
            <a:off x="11604597" y="5446245"/>
            <a:ext cx="218057" cy="21805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Vrije vorm 14">
            <a:extLst>
              <a:ext uri="{FF2B5EF4-FFF2-40B4-BE49-F238E27FC236}">
                <a16:creationId xmlns:a16="http://schemas.microsoft.com/office/drawing/2014/main" id="{583271BB-793C-2119-1831-E9A80ACF73A3}"/>
              </a:ext>
            </a:extLst>
          </p:cNvPr>
          <p:cNvSpPr/>
          <p:nvPr userDrawn="1"/>
        </p:nvSpPr>
        <p:spPr>
          <a:xfrm>
            <a:off x="1036708" y="6182661"/>
            <a:ext cx="1109726" cy="681401"/>
          </a:xfrm>
          <a:custGeom>
            <a:avLst/>
            <a:gdLst>
              <a:gd name="connsiteX0" fmla="*/ 554863 w 1109726"/>
              <a:gd name="connsiteY0" fmla="*/ 0 h 681401"/>
              <a:gd name="connsiteX1" fmla="*/ 1109726 w 1109726"/>
              <a:gd name="connsiteY1" fmla="*/ 554863 h 681401"/>
              <a:gd name="connsiteX2" fmla="*/ 1098453 w 1109726"/>
              <a:gd name="connsiteY2" fmla="*/ 666687 h 681401"/>
              <a:gd name="connsiteX3" fmla="*/ 1093886 w 1109726"/>
              <a:gd name="connsiteY3" fmla="*/ 681401 h 681401"/>
              <a:gd name="connsiteX4" fmla="*/ 15841 w 1109726"/>
              <a:gd name="connsiteY4" fmla="*/ 681401 h 681401"/>
              <a:gd name="connsiteX5" fmla="*/ 11273 w 1109726"/>
              <a:gd name="connsiteY5" fmla="*/ 666687 h 681401"/>
              <a:gd name="connsiteX6" fmla="*/ 0 w 1109726"/>
              <a:gd name="connsiteY6" fmla="*/ 554863 h 681401"/>
              <a:gd name="connsiteX7" fmla="*/ 554863 w 1109726"/>
              <a:gd name="connsiteY7" fmla="*/ 0 h 68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726" h="681401">
                <a:moveTo>
                  <a:pt x="554863" y="0"/>
                </a:moveTo>
                <a:cubicBezTo>
                  <a:pt x="861305" y="0"/>
                  <a:pt x="1109726" y="248421"/>
                  <a:pt x="1109726" y="554863"/>
                </a:cubicBezTo>
                <a:cubicBezTo>
                  <a:pt x="1109726" y="593168"/>
                  <a:pt x="1105845" y="630567"/>
                  <a:pt x="1098453" y="666687"/>
                </a:cubicBezTo>
                <a:lnTo>
                  <a:pt x="1093886" y="681401"/>
                </a:lnTo>
                <a:lnTo>
                  <a:pt x="15841" y="681401"/>
                </a:lnTo>
                <a:lnTo>
                  <a:pt x="11273" y="666687"/>
                </a:lnTo>
                <a:cubicBezTo>
                  <a:pt x="3882" y="630567"/>
                  <a:pt x="0" y="593168"/>
                  <a:pt x="0" y="554863"/>
                </a:cubicBezTo>
                <a:cubicBezTo>
                  <a:pt x="0" y="248421"/>
                  <a:pt x="248421" y="0"/>
                  <a:pt x="554863"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Tree>
    <p:extLst>
      <p:ext uri="{BB962C8B-B14F-4D97-AF65-F5344CB8AC3E}">
        <p14:creationId xmlns:p14="http://schemas.microsoft.com/office/powerpoint/2010/main" val="24790320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51" r:id="rId4"/>
    <p:sldLayoutId id="2147483653" r:id="rId5"/>
    <p:sldLayoutId id="2147483659" r:id="rId6"/>
    <p:sldLayoutId id="2147483661" r:id="rId7"/>
    <p:sldLayoutId id="2147483660" r:id="rId8"/>
    <p:sldLayoutId id="2147483650" r:id="rId9"/>
    <p:sldLayoutId id="2147483655" r:id="rId10"/>
    <p:sldLayoutId id="2147483657" r:id="rId11"/>
    <p:sldLayoutId id="2147483658" r:id="rId12"/>
    <p:sldLayoutId id="214748366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i="0" kern="1200">
          <a:solidFill>
            <a:schemeClr val="tx2">
              <a:lumMod val="75000"/>
            </a:schemeClr>
          </a:solidFill>
          <a:latin typeface="GT Pressura" pitchFamily="2" charset="77"/>
          <a:ea typeface="+mj-ea"/>
          <a:cs typeface="GT Pressura" pitchFamily="2" charset="77"/>
        </a:defRPr>
      </a:lvl1pPr>
    </p:titleStyle>
    <p:bodyStyle>
      <a:lvl1pPr marL="228600" indent="-228600" algn="l" defTabSz="914400" rtl="0" eaLnBrk="1" latinLnBrk="0" hangingPunct="1">
        <a:lnSpc>
          <a:spcPct val="100000"/>
        </a:lnSpc>
        <a:spcBef>
          <a:spcPts val="1000"/>
        </a:spcBef>
        <a:buClr>
          <a:schemeClr val="accent1"/>
        </a:buClr>
        <a:buSzPct val="110000"/>
        <a:buFont typeface="Arial" panose="020B0604020202020204" pitchFamily="34" charset="0"/>
        <a:buChar char="•"/>
        <a:defRPr sz="2400" b="0" i="0" kern="1200">
          <a:solidFill>
            <a:schemeClr val="tx2">
              <a:lumMod val="75000"/>
            </a:schemeClr>
          </a:solidFill>
          <a:latin typeface="GT Pressura Text" pitchFamily="2" charset="77"/>
          <a:ea typeface="+mn-ea"/>
          <a:cs typeface="GT Pressura Text" pitchFamily="2" charset="77"/>
        </a:defRPr>
      </a:lvl1pPr>
      <a:lvl2pPr marL="685800" indent="-228600" algn="l" defTabSz="914400" rtl="0" eaLnBrk="1" latinLnBrk="0" hangingPunct="1">
        <a:lnSpc>
          <a:spcPct val="100000"/>
        </a:lnSpc>
        <a:spcBef>
          <a:spcPts val="500"/>
        </a:spcBef>
        <a:buClr>
          <a:schemeClr val="accent1"/>
        </a:buClr>
        <a:buSzPct val="110000"/>
        <a:buFont typeface="Arial" panose="020B0604020202020204" pitchFamily="34" charset="0"/>
        <a:buChar char="•"/>
        <a:defRPr sz="2000" b="0" i="0" kern="1200">
          <a:solidFill>
            <a:schemeClr val="tx2">
              <a:lumMod val="75000"/>
            </a:schemeClr>
          </a:solidFill>
          <a:latin typeface="GT Pressura Text" pitchFamily="2" charset="77"/>
          <a:ea typeface="+mn-ea"/>
          <a:cs typeface="GT Pressura Text" pitchFamily="2" charset="77"/>
        </a:defRPr>
      </a:lvl2pPr>
      <a:lvl3pPr marL="1143000" indent="-228600" algn="l" defTabSz="914400" rtl="0" eaLnBrk="1" latinLnBrk="0" hangingPunct="1">
        <a:lnSpc>
          <a:spcPct val="100000"/>
        </a:lnSpc>
        <a:spcBef>
          <a:spcPts val="500"/>
        </a:spcBef>
        <a:buClr>
          <a:schemeClr val="accent1"/>
        </a:buClr>
        <a:buSzPct val="110000"/>
        <a:buFont typeface="Arial" panose="020B0604020202020204" pitchFamily="34" charset="0"/>
        <a:buChar char="•"/>
        <a:defRPr sz="1800" b="0" i="0" kern="1200">
          <a:solidFill>
            <a:schemeClr val="tx2">
              <a:lumMod val="75000"/>
            </a:schemeClr>
          </a:solidFill>
          <a:latin typeface="GT Pressura Text" pitchFamily="2" charset="77"/>
          <a:ea typeface="+mn-ea"/>
          <a:cs typeface="GT Pressura Text" pitchFamily="2" charset="77"/>
        </a:defRPr>
      </a:lvl3pPr>
      <a:lvl4pPr marL="1600200" indent="-228600" algn="l" defTabSz="914400" rtl="0" eaLnBrk="1" latinLnBrk="0" hangingPunct="1">
        <a:lnSpc>
          <a:spcPct val="100000"/>
        </a:lnSpc>
        <a:spcBef>
          <a:spcPts val="500"/>
        </a:spcBef>
        <a:buClr>
          <a:schemeClr val="accent1"/>
        </a:buClr>
        <a:buSzPct val="110000"/>
        <a:buFont typeface="Arial" panose="020B0604020202020204" pitchFamily="34" charset="0"/>
        <a:buChar char="•"/>
        <a:defRPr sz="1600" b="0" i="0" kern="1200">
          <a:solidFill>
            <a:schemeClr val="tx2">
              <a:lumMod val="75000"/>
            </a:schemeClr>
          </a:solidFill>
          <a:latin typeface="GT Pressura Text" pitchFamily="2" charset="77"/>
          <a:ea typeface="+mn-ea"/>
          <a:cs typeface="GT Pressura Text" pitchFamily="2" charset="77"/>
        </a:defRPr>
      </a:lvl4pPr>
      <a:lvl5pPr marL="2057400" indent="-228600" algn="l" defTabSz="914400" rtl="0" eaLnBrk="1" latinLnBrk="0" hangingPunct="1">
        <a:lnSpc>
          <a:spcPct val="100000"/>
        </a:lnSpc>
        <a:spcBef>
          <a:spcPts val="500"/>
        </a:spcBef>
        <a:buClr>
          <a:schemeClr val="accent1"/>
        </a:buClr>
        <a:buSzPct val="110000"/>
        <a:buFont typeface="Arial" panose="020B0604020202020204" pitchFamily="34" charset="0"/>
        <a:buChar char="•"/>
        <a:defRPr sz="1600" b="0" i="0" kern="1200">
          <a:solidFill>
            <a:schemeClr val="tx2">
              <a:lumMod val="75000"/>
            </a:schemeClr>
          </a:solidFill>
          <a:latin typeface="GT Pressura Text" pitchFamily="2" charset="77"/>
          <a:ea typeface="+mn-ea"/>
          <a:cs typeface="GT Pressura Tex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a:extLst>
              <a:ext uri="{FF2B5EF4-FFF2-40B4-BE49-F238E27FC236}">
                <a16:creationId xmlns:a16="http://schemas.microsoft.com/office/drawing/2014/main" id="{4A362CE0-A8F7-5696-55FC-23D26762F27A}"/>
              </a:ext>
            </a:extLst>
          </p:cNvPr>
          <p:cNvSpPr>
            <a:spLocks noGrp="1"/>
          </p:cNvSpPr>
          <p:nvPr>
            <p:ph type="ctrTitle"/>
          </p:nvPr>
        </p:nvSpPr>
        <p:spPr>
          <a:xfrm>
            <a:off x="238419" y="1863666"/>
            <a:ext cx="5857581" cy="1678589"/>
          </a:xfrm>
        </p:spPr>
        <p:txBody>
          <a:bodyPr>
            <a:noAutofit/>
          </a:bodyPr>
          <a:lstStyle/>
          <a:p>
            <a:r>
              <a:rPr lang="nl-NL" sz="3200" dirty="0"/>
              <a:t>“Sessie</a:t>
            </a:r>
            <a:br>
              <a:rPr lang="nl-NL" sz="3200" dirty="0"/>
            </a:br>
            <a:r>
              <a:rPr lang="nl-NL" sz="3200" dirty="0"/>
              <a:t>Talentmanagementsysteem”</a:t>
            </a:r>
            <a:endParaRPr lang="nl-NL" dirty="0"/>
          </a:p>
        </p:txBody>
      </p:sp>
      <p:pic>
        <p:nvPicPr>
          <p:cNvPr id="8" name="Tijdelijke aanduiding voor afbeelding 7" descr="Afbeelding met kleding, persoon, Menselijk gezicht, overdekt&#10;&#10;Automatisch gegenereerde beschrijving">
            <a:extLst>
              <a:ext uri="{FF2B5EF4-FFF2-40B4-BE49-F238E27FC236}">
                <a16:creationId xmlns:a16="http://schemas.microsoft.com/office/drawing/2014/main" id="{F148EE23-AC12-E0DB-5982-D127A04E501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a:xfrm>
            <a:off x="5873692" y="-1065793"/>
            <a:ext cx="7537508" cy="7537508"/>
          </a:xfrm>
        </p:spPr>
      </p:pic>
      <p:sp>
        <p:nvSpPr>
          <p:cNvPr id="35" name="Tijdelijke aanduiding voor tekst 34">
            <a:extLst>
              <a:ext uri="{FF2B5EF4-FFF2-40B4-BE49-F238E27FC236}">
                <a16:creationId xmlns:a16="http://schemas.microsoft.com/office/drawing/2014/main" id="{DE097A16-93DE-AFDA-7723-8CE1BAE23E9B}"/>
              </a:ext>
            </a:extLst>
          </p:cNvPr>
          <p:cNvSpPr>
            <a:spLocks noGrp="1"/>
          </p:cNvSpPr>
          <p:nvPr>
            <p:ph type="body" sz="quarter" idx="12"/>
          </p:nvPr>
        </p:nvSpPr>
        <p:spPr>
          <a:xfrm>
            <a:off x="5689430" y="4155039"/>
            <a:ext cx="1550987" cy="1550988"/>
          </a:xfrm>
        </p:spPr>
        <p:txBody>
          <a:bodyPr/>
          <a:lstStyle/>
          <a:p>
            <a:endParaRPr lang="nl-NL" dirty="0"/>
          </a:p>
        </p:txBody>
      </p:sp>
    </p:spTree>
    <p:extLst>
      <p:ext uri="{BB962C8B-B14F-4D97-AF65-F5344CB8AC3E}">
        <p14:creationId xmlns:p14="http://schemas.microsoft.com/office/powerpoint/2010/main" val="1916777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1193CA2E-EBD4-562F-5442-BB3A1FC9EDDB}"/>
            </a:ext>
          </a:extLst>
        </p:cNvPr>
        <p:cNvGrpSpPr/>
        <p:nvPr/>
      </p:nvGrpSpPr>
      <p:grpSpPr>
        <a:xfrm>
          <a:off x="0" y="0"/>
          <a:ext cx="0" cy="0"/>
          <a:chOff x="0" y="0"/>
          <a:chExt cx="0" cy="0"/>
        </a:xfrm>
      </p:grpSpPr>
      <p:pic>
        <p:nvPicPr>
          <p:cNvPr id="5" name="Afbeelding 4" descr="Afbeelding met Website&#10;&#10;Automatisch gegenereerde beschrijving">
            <a:extLst>
              <a:ext uri="{FF2B5EF4-FFF2-40B4-BE49-F238E27FC236}">
                <a16:creationId xmlns:a16="http://schemas.microsoft.com/office/drawing/2014/main" id="{D7C73CD2-9AA8-C937-A638-B66F740560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0277" y="330729"/>
            <a:ext cx="6007945" cy="5860843"/>
          </a:xfrm>
          <a:prstGeom prst="rect">
            <a:avLst/>
          </a:prstGeom>
        </p:spPr>
      </p:pic>
      <p:sp>
        <p:nvSpPr>
          <p:cNvPr id="6" name="Tijdelijke aanduiding voor inhoud 5">
            <a:extLst>
              <a:ext uri="{FF2B5EF4-FFF2-40B4-BE49-F238E27FC236}">
                <a16:creationId xmlns:a16="http://schemas.microsoft.com/office/drawing/2014/main" id="{318998F2-5EFC-82AA-3419-EDEF2ED1EE49}"/>
              </a:ext>
            </a:extLst>
          </p:cNvPr>
          <p:cNvSpPr>
            <a:spLocks noGrp="1"/>
          </p:cNvSpPr>
          <p:nvPr>
            <p:ph idx="1"/>
          </p:nvPr>
        </p:nvSpPr>
        <p:spPr>
          <a:xfrm>
            <a:off x="376518" y="1237044"/>
            <a:ext cx="4962648" cy="3374919"/>
          </a:xfrm>
        </p:spPr>
        <p:txBody>
          <a:bodyPr/>
          <a:lstStyle/>
          <a:p>
            <a:pPr marL="0" indent="0">
              <a:buNone/>
            </a:pPr>
            <a:r>
              <a:rPr lang="nl-NL" sz="2000" dirty="0"/>
              <a:t>Leren en ontwikkelen kan een solistische activiteit zijn, maar het is vaak slimmer om een dialoog te voeren over de leeractiviteiten. </a:t>
            </a:r>
          </a:p>
          <a:p>
            <a:pPr marL="0" indent="0">
              <a:buNone/>
            </a:pPr>
            <a:endParaRPr lang="nl-NL" sz="2000" dirty="0"/>
          </a:p>
          <a:p>
            <a:pPr marL="0" indent="0">
              <a:buNone/>
            </a:pPr>
            <a:r>
              <a:rPr lang="nl-NL" sz="2000" dirty="0"/>
              <a:t>Dit kan een ‘</a:t>
            </a:r>
            <a:r>
              <a:rPr lang="nl-NL" sz="2000" dirty="0" err="1"/>
              <a:t>sparringsgesprek</a:t>
            </a:r>
            <a:r>
              <a:rPr lang="nl-NL" sz="2000" dirty="0"/>
              <a:t>’ zijn tussen collega’s maar natuurlijk ook een gesprek tussen een medewerker en leidinggevende of coach over de onderwerpen, die in de app staan.</a:t>
            </a:r>
          </a:p>
        </p:txBody>
      </p:sp>
      <p:sp>
        <p:nvSpPr>
          <p:cNvPr id="2" name="Titel 7">
            <a:extLst>
              <a:ext uri="{FF2B5EF4-FFF2-40B4-BE49-F238E27FC236}">
                <a16:creationId xmlns:a16="http://schemas.microsoft.com/office/drawing/2014/main" id="{15BFF4CF-EEAF-92BE-C39F-E69D5BE4B483}"/>
              </a:ext>
            </a:extLst>
          </p:cNvPr>
          <p:cNvSpPr txBox="1">
            <a:spLocks/>
          </p:cNvSpPr>
          <p:nvPr/>
        </p:nvSpPr>
        <p:spPr>
          <a:xfrm>
            <a:off x="376518" y="365125"/>
            <a:ext cx="11446136" cy="627949"/>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4400" b="1" i="0" kern="1200">
                <a:solidFill>
                  <a:schemeClr val="tx2">
                    <a:lumMod val="75000"/>
                  </a:schemeClr>
                </a:solidFill>
                <a:latin typeface="GT Pressura" pitchFamily="2" charset="77"/>
                <a:ea typeface="+mj-ea"/>
                <a:cs typeface="GT Pressura" pitchFamily="2" charset="77"/>
              </a:defRPr>
            </a:lvl1pPr>
          </a:lstStyle>
          <a:p>
            <a:r>
              <a:rPr lang="nl-NL" dirty="0"/>
              <a:t>Dialoog (in 2024)</a:t>
            </a:r>
          </a:p>
        </p:txBody>
      </p:sp>
    </p:spTree>
    <p:extLst>
      <p:ext uri="{BB962C8B-B14F-4D97-AF65-F5344CB8AC3E}">
        <p14:creationId xmlns:p14="http://schemas.microsoft.com/office/powerpoint/2010/main" val="217177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8F5E01B-3A63-340E-5F94-B89CD42B15DA}"/>
            </a:ext>
          </a:extLst>
        </p:cNvPr>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B7E60C7C-81ED-61CF-E7CE-0B554C3DEE93}"/>
              </a:ext>
            </a:extLst>
          </p:cNvPr>
          <p:cNvSpPr>
            <a:spLocks noGrp="1"/>
          </p:cNvSpPr>
          <p:nvPr>
            <p:ph type="body" sz="quarter" idx="12"/>
          </p:nvPr>
        </p:nvSpPr>
        <p:spPr>
          <a:solidFill>
            <a:schemeClr val="accent1"/>
          </a:solidFill>
        </p:spPr>
        <p:txBody>
          <a:bodyPr/>
          <a:lstStyle/>
          <a:p>
            <a:r>
              <a:rPr lang="nl-NL" sz="4400" dirty="0"/>
              <a:t>Organisatie ontwikkeling</a:t>
            </a:r>
          </a:p>
        </p:txBody>
      </p:sp>
    </p:spTree>
    <p:extLst>
      <p:ext uri="{BB962C8B-B14F-4D97-AF65-F5344CB8AC3E}">
        <p14:creationId xmlns:p14="http://schemas.microsoft.com/office/powerpoint/2010/main" val="260132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83D308-4BB5-0FAE-343C-0122100A215A}"/>
              </a:ext>
            </a:extLst>
          </p:cNvPr>
          <p:cNvSpPr>
            <a:spLocks noGrp="1"/>
          </p:cNvSpPr>
          <p:nvPr>
            <p:ph type="title"/>
          </p:nvPr>
        </p:nvSpPr>
        <p:spPr>
          <a:xfrm>
            <a:off x="376518" y="365125"/>
            <a:ext cx="6367182" cy="627949"/>
          </a:xfrm>
        </p:spPr>
        <p:txBody>
          <a:bodyPr>
            <a:normAutofit fontScale="90000"/>
          </a:bodyPr>
          <a:lstStyle/>
          <a:p>
            <a:r>
              <a:rPr lang="nl-NL" dirty="0"/>
              <a:t>Van Talent naar Organisatie Performance</a:t>
            </a:r>
          </a:p>
        </p:txBody>
      </p:sp>
      <p:sp>
        <p:nvSpPr>
          <p:cNvPr id="3" name="Tijdelijke aanduiding voor inhoud 2">
            <a:extLst>
              <a:ext uri="{FF2B5EF4-FFF2-40B4-BE49-F238E27FC236}">
                <a16:creationId xmlns:a16="http://schemas.microsoft.com/office/drawing/2014/main" id="{EC56FA78-4649-7F68-757E-90EA20E5B91B}"/>
              </a:ext>
            </a:extLst>
          </p:cNvPr>
          <p:cNvSpPr>
            <a:spLocks noGrp="1"/>
          </p:cNvSpPr>
          <p:nvPr>
            <p:ph idx="1"/>
          </p:nvPr>
        </p:nvSpPr>
        <p:spPr>
          <a:xfrm>
            <a:off x="376238" y="1779814"/>
            <a:ext cx="6367462" cy="3885974"/>
          </a:xfrm>
        </p:spPr>
        <p:txBody>
          <a:bodyPr/>
          <a:lstStyle/>
          <a:p>
            <a:r>
              <a:rPr lang="nl-NL" b="1" dirty="0">
                <a:latin typeface="GT Pressura" pitchFamily="2" charset="77"/>
                <a:cs typeface="GT Pressura" pitchFamily="2" charset="77"/>
              </a:rPr>
              <a:t>Profileren</a:t>
            </a:r>
            <a:br>
              <a:rPr lang="nl-NL" dirty="0"/>
            </a:br>
            <a:r>
              <a:rPr lang="nl-NL" dirty="0"/>
              <a:t>Profielen met heldere verwachting in gewenst gedrag, want gedrag is de sleutel tot succes</a:t>
            </a:r>
          </a:p>
          <a:p>
            <a:pPr marL="0" indent="0">
              <a:buNone/>
            </a:pPr>
            <a:endParaRPr lang="nl-NL" dirty="0"/>
          </a:p>
          <a:p>
            <a:r>
              <a:rPr lang="nl-NL" b="1" dirty="0">
                <a:latin typeface="GT Pressura" pitchFamily="2" charset="77"/>
                <a:cs typeface="GT Pressura" pitchFamily="2" charset="77"/>
              </a:rPr>
              <a:t>Matchen</a:t>
            </a:r>
            <a:br>
              <a:rPr lang="nl-NL" dirty="0"/>
            </a:br>
            <a:r>
              <a:rPr lang="nl-NL" dirty="0"/>
              <a:t>Vinden van mensen (in- en extern) door matchen van mens en werk en samenstellen van teams</a:t>
            </a:r>
          </a:p>
          <a:p>
            <a:pPr marL="0" indent="0">
              <a:buNone/>
            </a:pPr>
            <a:endParaRPr lang="nl-NL" dirty="0"/>
          </a:p>
          <a:p>
            <a:r>
              <a:rPr lang="nl-NL" b="1" dirty="0">
                <a:latin typeface="GT Pressura" pitchFamily="2" charset="77"/>
                <a:cs typeface="GT Pressura" pitchFamily="2" charset="77"/>
              </a:rPr>
              <a:t>Ontwikkelen (Talent paden)</a:t>
            </a:r>
            <a:br>
              <a:rPr lang="nl-NL" dirty="0"/>
            </a:br>
            <a:r>
              <a:rPr lang="nl-NL" dirty="0"/>
              <a:t>Inzichtelijk maken van (loopbaan)perspectief voor de medewerker</a:t>
            </a:r>
          </a:p>
        </p:txBody>
      </p:sp>
      <p:pic>
        <p:nvPicPr>
          <p:cNvPr id="21" name="Tijdelijke aanduiding voor afbeelding 20" descr="Afbeelding met Menselijk gezicht, persoon, kleding, overdekt&#10;&#10;Automatisch gegenereerde beschrijving">
            <a:extLst>
              <a:ext uri="{FF2B5EF4-FFF2-40B4-BE49-F238E27FC236}">
                <a16:creationId xmlns:a16="http://schemas.microsoft.com/office/drawing/2014/main" id="{4167933C-8793-EAE2-9D53-2992BEC410E2}"/>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t="-12286" r="-5618"/>
          <a:stretch/>
        </p:blipFill>
        <p:spPr>
          <a:xfrm>
            <a:off x="7328756" y="-655884"/>
            <a:ext cx="5994400" cy="5994400"/>
          </a:xfrm>
        </p:spPr>
      </p:pic>
      <p:sp>
        <p:nvSpPr>
          <p:cNvPr id="19" name="Tijdelijke aanduiding voor tekst 18">
            <a:extLst>
              <a:ext uri="{FF2B5EF4-FFF2-40B4-BE49-F238E27FC236}">
                <a16:creationId xmlns:a16="http://schemas.microsoft.com/office/drawing/2014/main" id="{8F92F217-1B46-319B-1070-BFC9C9B0BEB8}"/>
              </a:ext>
            </a:extLst>
          </p:cNvPr>
          <p:cNvSpPr>
            <a:spLocks noGrp="1"/>
          </p:cNvSpPr>
          <p:nvPr>
            <p:ph type="body" sz="quarter" idx="12"/>
          </p:nvPr>
        </p:nvSpPr>
        <p:spPr/>
        <p:txBody>
          <a:bodyPr/>
          <a:lstStyle/>
          <a:p>
            <a:endParaRPr lang="nl-NL"/>
          </a:p>
        </p:txBody>
      </p:sp>
    </p:spTree>
    <p:extLst>
      <p:ext uri="{BB962C8B-B14F-4D97-AF65-F5344CB8AC3E}">
        <p14:creationId xmlns:p14="http://schemas.microsoft.com/office/powerpoint/2010/main" val="220539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41020-B7D0-3AF0-F322-627F15FAB10D}"/>
              </a:ext>
            </a:extLst>
          </p:cNvPr>
          <p:cNvSpPr>
            <a:spLocks noGrp="1"/>
          </p:cNvSpPr>
          <p:nvPr>
            <p:ph type="title"/>
          </p:nvPr>
        </p:nvSpPr>
        <p:spPr>
          <a:xfrm>
            <a:off x="376518" y="365125"/>
            <a:ext cx="6367182" cy="627949"/>
          </a:xfrm>
        </p:spPr>
        <p:txBody>
          <a:bodyPr>
            <a:normAutofit fontScale="90000"/>
          </a:bodyPr>
          <a:lstStyle/>
          <a:p>
            <a:r>
              <a:rPr lang="nl-NL" dirty="0"/>
              <a:t>Waarom profielen</a:t>
            </a:r>
          </a:p>
        </p:txBody>
      </p:sp>
      <p:sp>
        <p:nvSpPr>
          <p:cNvPr id="3" name="Tijdelijke aanduiding voor inhoud 2">
            <a:extLst>
              <a:ext uri="{FF2B5EF4-FFF2-40B4-BE49-F238E27FC236}">
                <a16:creationId xmlns:a16="http://schemas.microsoft.com/office/drawing/2014/main" id="{EA9CE4CD-0D09-52AD-B2DC-508E5F84DC81}"/>
              </a:ext>
            </a:extLst>
          </p:cNvPr>
          <p:cNvSpPr>
            <a:spLocks noGrp="1"/>
          </p:cNvSpPr>
          <p:nvPr>
            <p:ph idx="1"/>
          </p:nvPr>
        </p:nvSpPr>
        <p:spPr>
          <a:xfrm>
            <a:off x="376518" y="1204831"/>
            <a:ext cx="6367182" cy="4460794"/>
          </a:xfrm>
        </p:spPr>
        <p:txBody>
          <a:bodyPr/>
          <a:lstStyle/>
          <a:p>
            <a:pPr marL="0" indent="0">
              <a:buNone/>
            </a:pPr>
            <a:endParaRPr lang="nl-NL" dirty="0"/>
          </a:p>
          <a:p>
            <a:r>
              <a:rPr lang="nl-NL" dirty="0"/>
              <a:t>Profielen geven helderheid over toegevoegde waarde</a:t>
            </a:r>
          </a:p>
          <a:p>
            <a:r>
              <a:rPr lang="nl-NL" dirty="0"/>
              <a:t>Makkelijker matchen van medewerker en rol </a:t>
            </a:r>
          </a:p>
          <a:p>
            <a:r>
              <a:rPr lang="nl-NL" dirty="0"/>
              <a:t>Gemeenschappelijke taal voor proces van feedback </a:t>
            </a:r>
          </a:p>
          <a:p>
            <a:r>
              <a:rPr lang="nl-NL" dirty="0"/>
              <a:t>Objectief meten van performance in getoond gedrag</a:t>
            </a:r>
          </a:p>
          <a:p>
            <a:r>
              <a:rPr lang="nl-NL" dirty="0"/>
              <a:t>Talentpaden bieden perspectief voor medewerkers</a:t>
            </a:r>
          </a:p>
          <a:p>
            <a:pPr marL="0" indent="0">
              <a:buNone/>
            </a:pPr>
            <a:endParaRPr lang="nl-NL" dirty="0"/>
          </a:p>
          <a:p>
            <a:pPr marL="0" indent="0">
              <a:buNone/>
            </a:pPr>
            <a:r>
              <a:rPr lang="nl-NL" dirty="0"/>
              <a:t>Een betere performance op ieder niveau: individu, team en dus organisatie!</a:t>
            </a:r>
          </a:p>
        </p:txBody>
      </p:sp>
      <p:pic>
        <p:nvPicPr>
          <p:cNvPr id="19" name="Tijdelijke aanduiding voor afbeelding 18" descr="Afbeelding met kleding, persoon, Menselijk gezicht, tafelgerei&#10;&#10;Automatisch gegenereerde beschrijving">
            <a:extLst>
              <a:ext uri="{FF2B5EF4-FFF2-40B4-BE49-F238E27FC236}">
                <a16:creationId xmlns:a16="http://schemas.microsoft.com/office/drawing/2014/main" id="{C0D25FBA-14BF-8A0F-9EA2-261B7F0088C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17" name="Tijdelijke aanduiding voor tekst 16">
            <a:extLst>
              <a:ext uri="{FF2B5EF4-FFF2-40B4-BE49-F238E27FC236}">
                <a16:creationId xmlns:a16="http://schemas.microsoft.com/office/drawing/2014/main" id="{2344BB9D-BBAB-1067-28BD-F12E09CE2B11}"/>
              </a:ext>
            </a:extLst>
          </p:cNvPr>
          <p:cNvSpPr>
            <a:spLocks noGrp="1"/>
          </p:cNvSpPr>
          <p:nvPr>
            <p:ph type="body" sz="quarter" idx="12"/>
          </p:nvPr>
        </p:nvSpPr>
        <p:spPr>
          <a:solidFill>
            <a:schemeClr val="accent5"/>
          </a:solidFill>
        </p:spPr>
        <p:txBody>
          <a:bodyPr/>
          <a:lstStyle/>
          <a:p>
            <a:endParaRPr lang="nl-NL" dirty="0"/>
          </a:p>
        </p:txBody>
      </p:sp>
    </p:spTree>
    <p:extLst>
      <p:ext uri="{BB962C8B-B14F-4D97-AF65-F5344CB8AC3E}">
        <p14:creationId xmlns:p14="http://schemas.microsoft.com/office/powerpoint/2010/main" val="283913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41020-B7D0-3AF0-F322-627F15FAB10D}"/>
              </a:ext>
            </a:extLst>
          </p:cNvPr>
          <p:cNvSpPr>
            <a:spLocks noGrp="1"/>
          </p:cNvSpPr>
          <p:nvPr>
            <p:ph type="title"/>
          </p:nvPr>
        </p:nvSpPr>
        <p:spPr>
          <a:xfrm>
            <a:off x="376518" y="365125"/>
            <a:ext cx="6367182" cy="627949"/>
          </a:xfrm>
        </p:spPr>
        <p:txBody>
          <a:bodyPr>
            <a:normAutofit fontScale="90000"/>
          </a:bodyPr>
          <a:lstStyle/>
          <a:p>
            <a:r>
              <a:rPr lang="nl-NL" dirty="0"/>
              <a:t>Manieren van profileren</a:t>
            </a:r>
          </a:p>
        </p:txBody>
      </p:sp>
      <p:sp>
        <p:nvSpPr>
          <p:cNvPr id="3" name="Tijdelijke aanduiding voor inhoud 2">
            <a:extLst>
              <a:ext uri="{FF2B5EF4-FFF2-40B4-BE49-F238E27FC236}">
                <a16:creationId xmlns:a16="http://schemas.microsoft.com/office/drawing/2014/main" id="{EA9CE4CD-0D09-52AD-B2DC-508E5F84DC81}"/>
              </a:ext>
            </a:extLst>
          </p:cNvPr>
          <p:cNvSpPr>
            <a:spLocks noGrp="1"/>
          </p:cNvSpPr>
          <p:nvPr>
            <p:ph idx="1"/>
          </p:nvPr>
        </p:nvSpPr>
        <p:spPr>
          <a:xfrm>
            <a:off x="376518" y="1204830"/>
            <a:ext cx="6823068" cy="5143417"/>
          </a:xfrm>
        </p:spPr>
        <p:txBody>
          <a:bodyPr/>
          <a:lstStyle/>
          <a:p>
            <a:r>
              <a:rPr lang="nl-NL" dirty="0"/>
              <a:t>Zelf vaststellen van competenties</a:t>
            </a:r>
          </a:p>
          <a:p>
            <a:r>
              <a:rPr lang="nl-NL" dirty="0"/>
              <a:t>Op basis van resultaatgebieden met faciliterende competenties </a:t>
            </a:r>
          </a:p>
          <a:p>
            <a:r>
              <a:rPr lang="nl-NL" dirty="0"/>
              <a:t>Op basis van TMA-STYR: gevalideerde profielen!</a:t>
            </a:r>
          </a:p>
          <a:p>
            <a:pPr marL="0" indent="0">
              <a:buNone/>
            </a:pPr>
            <a:endParaRPr lang="nl-NL" dirty="0"/>
          </a:p>
          <a:p>
            <a:pPr marL="0" indent="0">
              <a:buNone/>
            </a:pPr>
            <a:r>
              <a:rPr lang="nl-NL" dirty="0"/>
              <a:t>Een gevalideerd profiel is een beschrijving van verwacht gedrag, probleem oplossend vermogen en de benodigde talenten en competenties</a:t>
            </a:r>
          </a:p>
          <a:p>
            <a:pPr marL="0" indent="0">
              <a:buNone/>
            </a:pPr>
            <a:endParaRPr lang="nl-NL" dirty="0"/>
          </a:p>
          <a:p>
            <a:pPr marL="0" indent="0">
              <a:buNone/>
            </a:pPr>
            <a:r>
              <a:rPr lang="nl-NL" dirty="0"/>
              <a:t>Te gebruiken voor:</a:t>
            </a:r>
          </a:p>
          <a:p>
            <a:r>
              <a:rPr lang="nl-NL" dirty="0"/>
              <a:t>Aanname &amp; promotie</a:t>
            </a:r>
          </a:p>
          <a:p>
            <a:r>
              <a:rPr lang="nl-NL" dirty="0"/>
              <a:t>Strategische personeelsplanning</a:t>
            </a:r>
          </a:p>
          <a:p>
            <a:pPr lvl="1"/>
            <a:endParaRPr lang="nl-NL" dirty="0"/>
          </a:p>
          <a:p>
            <a:pPr lvl="1"/>
            <a:endParaRPr lang="nl-NL" dirty="0"/>
          </a:p>
          <a:p>
            <a:pPr lvl="1"/>
            <a:endParaRPr lang="nl-NL" dirty="0"/>
          </a:p>
        </p:txBody>
      </p:sp>
      <p:pic>
        <p:nvPicPr>
          <p:cNvPr id="24" name="Tijdelijke aanduiding voor afbeelding 23" descr="Afbeelding met Menselijk gezicht, kleding, persoon, person&#10;&#10;Automatisch gegenereerde beschrijving">
            <a:extLst>
              <a:ext uri="{FF2B5EF4-FFF2-40B4-BE49-F238E27FC236}">
                <a16:creationId xmlns:a16="http://schemas.microsoft.com/office/drawing/2014/main" id="{47BAF9F7-222F-00BB-C94E-F0C96C44F84A}"/>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r="-4425"/>
          <a:stretch/>
        </p:blipFill>
        <p:spPr>
          <a:xfrm>
            <a:off x="7328756" y="-655884"/>
            <a:ext cx="5994400" cy="5994400"/>
          </a:xfrm>
        </p:spPr>
      </p:pic>
      <p:sp>
        <p:nvSpPr>
          <p:cNvPr id="22" name="Tijdelijke aanduiding voor tekst 21">
            <a:extLst>
              <a:ext uri="{FF2B5EF4-FFF2-40B4-BE49-F238E27FC236}">
                <a16:creationId xmlns:a16="http://schemas.microsoft.com/office/drawing/2014/main" id="{E503BD57-43AD-B04B-459C-055A7768FE8A}"/>
              </a:ext>
            </a:extLst>
          </p:cNvPr>
          <p:cNvSpPr>
            <a:spLocks noGrp="1"/>
          </p:cNvSpPr>
          <p:nvPr>
            <p:ph type="body" sz="quarter" idx="12"/>
          </p:nvPr>
        </p:nvSpPr>
        <p:spPr>
          <a:solidFill>
            <a:schemeClr val="accent3"/>
          </a:solidFill>
        </p:spPr>
        <p:txBody>
          <a:bodyPr/>
          <a:lstStyle/>
          <a:p>
            <a:endParaRPr lang="nl-NL" dirty="0"/>
          </a:p>
        </p:txBody>
      </p:sp>
    </p:spTree>
    <p:extLst>
      <p:ext uri="{BB962C8B-B14F-4D97-AF65-F5344CB8AC3E}">
        <p14:creationId xmlns:p14="http://schemas.microsoft.com/office/powerpoint/2010/main" val="55373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41020-B7D0-3AF0-F322-627F15FAB10D}"/>
              </a:ext>
            </a:extLst>
          </p:cNvPr>
          <p:cNvSpPr>
            <a:spLocks noGrp="1"/>
          </p:cNvSpPr>
          <p:nvPr>
            <p:ph type="title"/>
          </p:nvPr>
        </p:nvSpPr>
        <p:spPr/>
        <p:txBody>
          <a:bodyPr>
            <a:normAutofit fontScale="90000"/>
          </a:bodyPr>
          <a:lstStyle/>
          <a:p>
            <a:r>
              <a:rPr lang="nl-NL" dirty="0"/>
              <a:t>Gevalideerde profielen (in 3 stappen)</a:t>
            </a:r>
          </a:p>
        </p:txBody>
      </p:sp>
      <p:sp>
        <p:nvSpPr>
          <p:cNvPr id="3" name="Tekstvak 2">
            <a:extLst>
              <a:ext uri="{FF2B5EF4-FFF2-40B4-BE49-F238E27FC236}">
                <a16:creationId xmlns:a16="http://schemas.microsoft.com/office/drawing/2014/main" id="{58B31A2D-F375-B78D-5330-F7157A69F7A8}"/>
              </a:ext>
            </a:extLst>
          </p:cNvPr>
          <p:cNvSpPr txBox="1"/>
          <p:nvPr/>
        </p:nvSpPr>
        <p:spPr>
          <a:xfrm>
            <a:off x="1608083" y="2165124"/>
            <a:ext cx="2007476" cy="369332"/>
          </a:xfrm>
          <a:prstGeom prst="rect">
            <a:avLst/>
          </a:prstGeom>
          <a:noFill/>
        </p:spPr>
        <p:txBody>
          <a:bodyPr wrap="square" rtlCol="0">
            <a:spAutoFit/>
          </a:bodyPr>
          <a:lstStyle/>
          <a:p>
            <a:r>
              <a:rPr lang="nl-NL" dirty="0"/>
              <a:t>Stap 1</a:t>
            </a:r>
          </a:p>
        </p:txBody>
      </p:sp>
      <p:sp>
        <p:nvSpPr>
          <p:cNvPr id="4" name="Tekstvak 3">
            <a:extLst>
              <a:ext uri="{FF2B5EF4-FFF2-40B4-BE49-F238E27FC236}">
                <a16:creationId xmlns:a16="http://schemas.microsoft.com/office/drawing/2014/main" id="{305ADF5B-3D2B-BA60-6C10-A0B76E0C01A1}"/>
              </a:ext>
            </a:extLst>
          </p:cNvPr>
          <p:cNvSpPr txBox="1"/>
          <p:nvPr/>
        </p:nvSpPr>
        <p:spPr>
          <a:xfrm>
            <a:off x="4411717" y="2165124"/>
            <a:ext cx="2007476" cy="369332"/>
          </a:xfrm>
          <a:prstGeom prst="rect">
            <a:avLst/>
          </a:prstGeom>
          <a:noFill/>
        </p:spPr>
        <p:txBody>
          <a:bodyPr wrap="square" rtlCol="0">
            <a:spAutoFit/>
          </a:bodyPr>
          <a:lstStyle/>
          <a:p>
            <a:r>
              <a:rPr lang="nl-NL" dirty="0"/>
              <a:t>Stap 2 </a:t>
            </a:r>
          </a:p>
        </p:txBody>
      </p:sp>
      <p:pic>
        <p:nvPicPr>
          <p:cNvPr id="11" name="Afbeelding 10" descr="Afbeelding met tekst, Lettertype, wit, schermopname&#10;&#10;Automatisch gegenereerde beschrijving">
            <a:extLst>
              <a:ext uri="{FF2B5EF4-FFF2-40B4-BE49-F238E27FC236}">
                <a16:creationId xmlns:a16="http://schemas.microsoft.com/office/drawing/2014/main" id="{F1503BA7-B896-60BB-397B-2672496B1719}"/>
              </a:ext>
            </a:extLst>
          </p:cNvPr>
          <p:cNvPicPr>
            <a:picLocks noChangeAspect="1"/>
          </p:cNvPicPr>
          <p:nvPr/>
        </p:nvPicPr>
        <p:blipFill>
          <a:blip r:embed="rId2"/>
          <a:stretch>
            <a:fillRect/>
          </a:stretch>
        </p:blipFill>
        <p:spPr>
          <a:xfrm>
            <a:off x="1608083" y="2786111"/>
            <a:ext cx="7772400" cy="1279717"/>
          </a:xfrm>
          <a:prstGeom prst="rect">
            <a:avLst/>
          </a:prstGeom>
        </p:spPr>
      </p:pic>
      <p:sp>
        <p:nvSpPr>
          <p:cNvPr id="12" name="Tekstvak 11">
            <a:extLst>
              <a:ext uri="{FF2B5EF4-FFF2-40B4-BE49-F238E27FC236}">
                <a16:creationId xmlns:a16="http://schemas.microsoft.com/office/drawing/2014/main" id="{CC93A9D1-B228-1B81-B54D-21D925FDCD62}"/>
              </a:ext>
            </a:extLst>
          </p:cNvPr>
          <p:cNvSpPr txBox="1"/>
          <p:nvPr/>
        </p:nvSpPr>
        <p:spPr>
          <a:xfrm>
            <a:off x="7288923" y="2165124"/>
            <a:ext cx="2007476" cy="369332"/>
          </a:xfrm>
          <a:prstGeom prst="rect">
            <a:avLst/>
          </a:prstGeom>
          <a:noFill/>
        </p:spPr>
        <p:txBody>
          <a:bodyPr wrap="square" rtlCol="0">
            <a:spAutoFit/>
          </a:bodyPr>
          <a:lstStyle/>
          <a:p>
            <a:r>
              <a:rPr lang="nl-NL" dirty="0"/>
              <a:t>Stap 3</a:t>
            </a:r>
          </a:p>
        </p:txBody>
      </p:sp>
    </p:spTree>
    <p:extLst>
      <p:ext uri="{BB962C8B-B14F-4D97-AF65-F5344CB8AC3E}">
        <p14:creationId xmlns:p14="http://schemas.microsoft.com/office/powerpoint/2010/main" val="231953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41020-B7D0-3AF0-F322-627F15FAB10D}"/>
              </a:ext>
            </a:extLst>
          </p:cNvPr>
          <p:cNvSpPr>
            <a:spLocks noGrp="1"/>
          </p:cNvSpPr>
          <p:nvPr>
            <p:ph type="title"/>
          </p:nvPr>
        </p:nvSpPr>
        <p:spPr>
          <a:xfrm>
            <a:off x="366359" y="344805"/>
            <a:ext cx="11446136" cy="627949"/>
          </a:xfrm>
        </p:spPr>
        <p:txBody>
          <a:bodyPr>
            <a:normAutofit fontScale="90000"/>
          </a:bodyPr>
          <a:lstStyle/>
          <a:p>
            <a:r>
              <a:rPr lang="nl-NL" dirty="0"/>
              <a:t>Aard van het werk</a:t>
            </a:r>
          </a:p>
        </p:txBody>
      </p:sp>
      <p:pic>
        <p:nvPicPr>
          <p:cNvPr id="3" name="Afbeelding 2" descr="Afbeelding met tekst, schermopname, ontwerp&#10;&#10;Automatisch gegenereerde beschrijving">
            <a:extLst>
              <a:ext uri="{FF2B5EF4-FFF2-40B4-BE49-F238E27FC236}">
                <a16:creationId xmlns:a16="http://schemas.microsoft.com/office/drawing/2014/main" id="{D35D4F5A-00F4-3F85-A153-985AD12E31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5880" y="1377720"/>
            <a:ext cx="747330" cy="747329"/>
          </a:xfrm>
          <a:prstGeom prst="rect">
            <a:avLst/>
          </a:prstGeom>
        </p:spPr>
      </p:pic>
      <p:pic>
        <p:nvPicPr>
          <p:cNvPr id="7" name="Afbeelding 6" descr="Afbeelding met symbool, clipart, cirkel, ontwerp&#10;&#10;Automatisch gegenereerde beschrijving">
            <a:extLst>
              <a:ext uri="{FF2B5EF4-FFF2-40B4-BE49-F238E27FC236}">
                <a16:creationId xmlns:a16="http://schemas.microsoft.com/office/drawing/2014/main" id="{C5A7FA3C-A59F-8FCA-82A8-15E244BB1B95}"/>
              </a:ext>
            </a:extLst>
          </p:cNvPr>
          <p:cNvPicPr>
            <a:picLocks noChangeAspect="1"/>
          </p:cNvPicPr>
          <p:nvPr/>
        </p:nvPicPr>
        <p:blipFill>
          <a:blip r:embed="rId3"/>
          <a:stretch>
            <a:fillRect/>
          </a:stretch>
        </p:blipFill>
        <p:spPr>
          <a:xfrm>
            <a:off x="8086116" y="1398040"/>
            <a:ext cx="671402" cy="671402"/>
          </a:xfrm>
          <a:prstGeom prst="rect">
            <a:avLst/>
          </a:prstGeom>
        </p:spPr>
      </p:pic>
      <p:pic>
        <p:nvPicPr>
          <p:cNvPr id="9" name="Afbeelding 8" descr="Afbeelding met cirkel, Graphics, ontwerp&#10;&#10;Automatisch gegenereerde beschrijving">
            <a:extLst>
              <a:ext uri="{FF2B5EF4-FFF2-40B4-BE49-F238E27FC236}">
                <a16:creationId xmlns:a16="http://schemas.microsoft.com/office/drawing/2014/main" id="{76B511EC-59DF-F2C4-0B89-52B50EF96F55}"/>
              </a:ext>
            </a:extLst>
          </p:cNvPr>
          <p:cNvPicPr>
            <a:picLocks noChangeAspect="1"/>
          </p:cNvPicPr>
          <p:nvPr/>
        </p:nvPicPr>
        <p:blipFill>
          <a:blip r:embed="rId4"/>
          <a:stretch>
            <a:fillRect/>
          </a:stretch>
        </p:blipFill>
        <p:spPr>
          <a:xfrm>
            <a:off x="8107876" y="4542362"/>
            <a:ext cx="671402" cy="671402"/>
          </a:xfrm>
          <a:prstGeom prst="rect">
            <a:avLst/>
          </a:prstGeom>
        </p:spPr>
      </p:pic>
      <p:pic>
        <p:nvPicPr>
          <p:cNvPr id="11" name="Afbeelding 10" descr="Afbeelding met tekenfilm, cirkel, clipart&#10;&#10;Automatisch gegenereerde beschrijving">
            <a:extLst>
              <a:ext uri="{FF2B5EF4-FFF2-40B4-BE49-F238E27FC236}">
                <a16:creationId xmlns:a16="http://schemas.microsoft.com/office/drawing/2014/main" id="{2B53D62E-4D8A-EA2D-7EE0-E627F35FD7F5}"/>
              </a:ext>
            </a:extLst>
          </p:cNvPr>
          <p:cNvPicPr>
            <a:picLocks noChangeAspect="1"/>
          </p:cNvPicPr>
          <p:nvPr/>
        </p:nvPicPr>
        <p:blipFill>
          <a:blip r:embed="rId5"/>
          <a:stretch>
            <a:fillRect/>
          </a:stretch>
        </p:blipFill>
        <p:spPr>
          <a:xfrm>
            <a:off x="4227854" y="1377720"/>
            <a:ext cx="671402" cy="671402"/>
          </a:xfrm>
          <a:prstGeom prst="rect">
            <a:avLst/>
          </a:prstGeom>
        </p:spPr>
      </p:pic>
      <p:pic>
        <p:nvPicPr>
          <p:cNvPr id="13" name="Afbeelding 12" descr="Afbeelding met tekenfilm, cirkel, creativiteit, ontwerp&#10;&#10;Automatisch gegenereerde beschrijving">
            <a:extLst>
              <a:ext uri="{FF2B5EF4-FFF2-40B4-BE49-F238E27FC236}">
                <a16:creationId xmlns:a16="http://schemas.microsoft.com/office/drawing/2014/main" id="{9E1449E8-BF64-3255-7570-A660EC5434E4}"/>
              </a:ext>
            </a:extLst>
          </p:cNvPr>
          <p:cNvPicPr>
            <a:picLocks noChangeAspect="1"/>
          </p:cNvPicPr>
          <p:nvPr/>
        </p:nvPicPr>
        <p:blipFill>
          <a:blip r:embed="rId6"/>
          <a:stretch>
            <a:fillRect/>
          </a:stretch>
        </p:blipFill>
        <p:spPr>
          <a:xfrm>
            <a:off x="4227854" y="2808812"/>
            <a:ext cx="671402" cy="671402"/>
          </a:xfrm>
          <a:prstGeom prst="rect">
            <a:avLst/>
          </a:prstGeom>
        </p:spPr>
      </p:pic>
      <p:pic>
        <p:nvPicPr>
          <p:cNvPr id="15" name="Afbeelding 14" descr="Afbeelding met clipart, Graphics, ontwerp&#10;&#10;Automatisch gegenereerde beschrijving">
            <a:extLst>
              <a:ext uri="{FF2B5EF4-FFF2-40B4-BE49-F238E27FC236}">
                <a16:creationId xmlns:a16="http://schemas.microsoft.com/office/drawing/2014/main" id="{6B5C0624-3741-BED0-7983-1005D6A5CCB3}"/>
              </a:ext>
            </a:extLst>
          </p:cNvPr>
          <p:cNvPicPr>
            <a:picLocks noChangeAspect="1"/>
          </p:cNvPicPr>
          <p:nvPr/>
        </p:nvPicPr>
        <p:blipFill>
          <a:blip r:embed="rId7"/>
          <a:stretch>
            <a:fillRect/>
          </a:stretch>
        </p:blipFill>
        <p:spPr>
          <a:xfrm>
            <a:off x="4227854" y="4542362"/>
            <a:ext cx="671402" cy="671402"/>
          </a:xfrm>
          <a:prstGeom prst="rect">
            <a:avLst/>
          </a:prstGeom>
        </p:spPr>
      </p:pic>
      <p:pic>
        <p:nvPicPr>
          <p:cNvPr id="17" name="Afbeelding 16" descr="Afbeelding met cirkel, clipart, logo, Graphics&#10;&#10;Automatisch gegenereerde beschrijving">
            <a:extLst>
              <a:ext uri="{FF2B5EF4-FFF2-40B4-BE49-F238E27FC236}">
                <a16:creationId xmlns:a16="http://schemas.microsoft.com/office/drawing/2014/main" id="{AD568399-AE75-882D-A399-8729C49F2C61}"/>
              </a:ext>
            </a:extLst>
          </p:cNvPr>
          <p:cNvPicPr>
            <a:picLocks noChangeAspect="1"/>
          </p:cNvPicPr>
          <p:nvPr/>
        </p:nvPicPr>
        <p:blipFill>
          <a:blip r:embed="rId8"/>
          <a:stretch>
            <a:fillRect/>
          </a:stretch>
        </p:blipFill>
        <p:spPr>
          <a:xfrm>
            <a:off x="417373" y="4542362"/>
            <a:ext cx="671402" cy="671402"/>
          </a:xfrm>
          <a:prstGeom prst="rect">
            <a:avLst/>
          </a:prstGeom>
        </p:spPr>
      </p:pic>
      <p:pic>
        <p:nvPicPr>
          <p:cNvPr id="19" name="Afbeelding 18" descr="Afbeelding met tekenfilm, clipart&#10;&#10;Automatisch gegenereerde beschrijving">
            <a:extLst>
              <a:ext uri="{FF2B5EF4-FFF2-40B4-BE49-F238E27FC236}">
                <a16:creationId xmlns:a16="http://schemas.microsoft.com/office/drawing/2014/main" id="{67AFCF37-2499-C978-6269-05DDE3D56F80}"/>
              </a:ext>
            </a:extLst>
          </p:cNvPr>
          <p:cNvPicPr>
            <a:picLocks noChangeAspect="1"/>
          </p:cNvPicPr>
          <p:nvPr/>
        </p:nvPicPr>
        <p:blipFill>
          <a:blip r:embed="rId9"/>
          <a:stretch>
            <a:fillRect/>
          </a:stretch>
        </p:blipFill>
        <p:spPr>
          <a:xfrm>
            <a:off x="417158" y="2814320"/>
            <a:ext cx="671402" cy="671402"/>
          </a:xfrm>
          <a:prstGeom prst="rect">
            <a:avLst/>
          </a:prstGeom>
        </p:spPr>
      </p:pic>
      <p:pic>
        <p:nvPicPr>
          <p:cNvPr id="21" name="Afbeelding 20" descr="Afbeelding met tekst, schermopname, ontwerp&#10;&#10;Automatisch gegenereerde beschrijving">
            <a:extLst>
              <a:ext uri="{FF2B5EF4-FFF2-40B4-BE49-F238E27FC236}">
                <a16:creationId xmlns:a16="http://schemas.microsoft.com/office/drawing/2014/main" id="{2850292B-1CD3-6C00-BFE4-DD7B4CE2DE2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004838" y="2819401"/>
            <a:ext cx="747330" cy="747329"/>
          </a:xfrm>
          <a:prstGeom prst="rect">
            <a:avLst/>
          </a:prstGeom>
        </p:spPr>
      </p:pic>
      <p:sp>
        <p:nvSpPr>
          <p:cNvPr id="22" name="Tekstvak 21">
            <a:extLst>
              <a:ext uri="{FF2B5EF4-FFF2-40B4-BE49-F238E27FC236}">
                <a16:creationId xmlns:a16="http://schemas.microsoft.com/office/drawing/2014/main" id="{2DDDF117-9A5F-3511-26EF-91AF5A4231CE}"/>
              </a:ext>
            </a:extLst>
          </p:cNvPr>
          <p:cNvSpPr txBox="1"/>
          <p:nvPr/>
        </p:nvSpPr>
        <p:spPr>
          <a:xfrm>
            <a:off x="1147851" y="1322287"/>
            <a:ext cx="3000080" cy="861774"/>
          </a:xfrm>
          <a:prstGeom prst="rect">
            <a:avLst/>
          </a:prstGeom>
          <a:noFill/>
        </p:spPr>
        <p:txBody>
          <a:bodyPr wrap="square" rtlCol="0">
            <a:spAutoFit/>
          </a:bodyPr>
          <a:lstStyle/>
          <a:p>
            <a:r>
              <a:rPr lang="nl-NL" sz="1400" b="1" dirty="0">
                <a:solidFill>
                  <a:schemeClr val="tx1">
                    <a:lumMod val="75000"/>
                  </a:schemeClr>
                </a:solidFill>
                <a:latin typeface="GT Pressura" pitchFamily="2" charset="77"/>
                <a:cs typeface="GT Pressura" pitchFamily="2" charset="77"/>
              </a:rPr>
              <a:t>Administratie</a:t>
            </a:r>
            <a:endParaRPr lang="nl-NL" sz="1200" b="1" dirty="0">
              <a:solidFill>
                <a:schemeClr val="tx1">
                  <a:lumMod val="75000"/>
                </a:schemeClr>
              </a:solidFill>
              <a:latin typeface="GT Pressura" pitchFamily="2" charset="77"/>
              <a:cs typeface="GT Pressura" pitchFamily="2" charset="77"/>
            </a:endParaRPr>
          </a:p>
          <a:p>
            <a:r>
              <a:rPr lang="nl-NL" sz="1200" dirty="0">
                <a:solidFill>
                  <a:schemeClr val="tx1">
                    <a:lumMod val="75000"/>
                  </a:schemeClr>
                </a:solidFill>
                <a:latin typeface="GT Pressura Text" pitchFamily="2" charset="77"/>
                <a:cs typeface="GT Pressura Text" pitchFamily="2" charset="77"/>
              </a:rPr>
              <a:t>Betreft al het administratieve werk volgens procedures, waarvoor een zeer hoge mate van accuratesse en discipline vereist zijn.</a:t>
            </a:r>
          </a:p>
        </p:txBody>
      </p:sp>
      <p:sp>
        <p:nvSpPr>
          <p:cNvPr id="23" name="Tekstvak 22">
            <a:extLst>
              <a:ext uri="{FF2B5EF4-FFF2-40B4-BE49-F238E27FC236}">
                <a16:creationId xmlns:a16="http://schemas.microsoft.com/office/drawing/2014/main" id="{EAB0E7E2-69C3-5050-37C0-455E8BA745E7}"/>
              </a:ext>
            </a:extLst>
          </p:cNvPr>
          <p:cNvSpPr txBox="1"/>
          <p:nvPr/>
        </p:nvSpPr>
        <p:spPr>
          <a:xfrm>
            <a:off x="1147851" y="2808812"/>
            <a:ext cx="3000080" cy="1231106"/>
          </a:xfrm>
          <a:prstGeom prst="rect">
            <a:avLst/>
          </a:prstGeom>
          <a:noFill/>
        </p:spPr>
        <p:txBody>
          <a:bodyPr wrap="square" rtlCol="0">
            <a:spAutoFit/>
          </a:bodyPr>
          <a:lstStyle/>
          <a:p>
            <a:r>
              <a:rPr lang="nl-NL" sz="1400" b="1" dirty="0">
                <a:solidFill>
                  <a:schemeClr val="tx1">
                    <a:lumMod val="75000"/>
                  </a:schemeClr>
                </a:solidFill>
                <a:latin typeface="GT Pressura" pitchFamily="2" charset="77"/>
                <a:cs typeface="GT Pressura" pitchFamily="2" charset="77"/>
              </a:rPr>
              <a:t>Expert</a:t>
            </a:r>
            <a:endParaRPr lang="nl-NL" sz="1200" b="1" dirty="0">
              <a:solidFill>
                <a:schemeClr val="tx1">
                  <a:lumMod val="75000"/>
                </a:schemeClr>
              </a:solidFill>
              <a:latin typeface="GT Pressura" pitchFamily="2" charset="77"/>
              <a:cs typeface="GT Pressura" pitchFamily="2" charset="77"/>
            </a:endParaRPr>
          </a:p>
          <a:p>
            <a:r>
              <a:rPr lang="nl-NL" sz="1200" dirty="0">
                <a:solidFill>
                  <a:schemeClr val="tx1">
                    <a:lumMod val="75000"/>
                  </a:schemeClr>
                </a:solidFill>
                <a:latin typeface="GT Pressura Text" pitchFamily="2" charset="77"/>
                <a:cs typeface="GT Pressura Text" pitchFamily="2" charset="77"/>
              </a:rPr>
              <a:t>Betreft al het analytische en conceptuele werk, waarvoor inhoudelijke expertise en een hoge mate van vasthoudendheid voor het vinden van een passende oplossing vereist zijn.</a:t>
            </a:r>
          </a:p>
        </p:txBody>
      </p:sp>
      <p:sp>
        <p:nvSpPr>
          <p:cNvPr id="25" name="Tekstvak 24">
            <a:extLst>
              <a:ext uri="{FF2B5EF4-FFF2-40B4-BE49-F238E27FC236}">
                <a16:creationId xmlns:a16="http://schemas.microsoft.com/office/drawing/2014/main" id="{3663144C-109A-34B2-C7E5-B35D1C6E2AD4}"/>
              </a:ext>
            </a:extLst>
          </p:cNvPr>
          <p:cNvSpPr txBox="1"/>
          <p:nvPr/>
        </p:nvSpPr>
        <p:spPr>
          <a:xfrm>
            <a:off x="1147851" y="4536012"/>
            <a:ext cx="3000080" cy="1046440"/>
          </a:xfrm>
          <a:prstGeom prst="rect">
            <a:avLst/>
          </a:prstGeom>
          <a:noFill/>
        </p:spPr>
        <p:txBody>
          <a:bodyPr wrap="square" rtlCol="0">
            <a:spAutoFit/>
          </a:bodyPr>
          <a:lstStyle/>
          <a:p>
            <a:r>
              <a:rPr lang="nl-NL" sz="1400" b="1" dirty="0">
                <a:solidFill>
                  <a:schemeClr val="tx1">
                    <a:lumMod val="75000"/>
                  </a:schemeClr>
                </a:solidFill>
                <a:latin typeface="GT Pressura" pitchFamily="2" charset="77"/>
                <a:cs typeface="GT Pressura" pitchFamily="2" charset="77"/>
              </a:rPr>
              <a:t>Projectmanagement</a:t>
            </a:r>
            <a:endParaRPr lang="nl-NL" sz="1200" b="1" dirty="0">
              <a:solidFill>
                <a:schemeClr val="tx1">
                  <a:lumMod val="75000"/>
                </a:schemeClr>
              </a:solidFill>
              <a:latin typeface="GT Pressura" pitchFamily="2" charset="77"/>
              <a:cs typeface="GT Pressura" pitchFamily="2" charset="77"/>
            </a:endParaRPr>
          </a:p>
          <a:p>
            <a:r>
              <a:rPr lang="nl-NL" sz="1200" dirty="0">
                <a:solidFill>
                  <a:schemeClr val="tx1">
                    <a:lumMod val="75000"/>
                  </a:schemeClr>
                </a:solidFill>
                <a:latin typeface="GT Pressura Text" pitchFamily="2" charset="77"/>
                <a:cs typeface="GT Pressura Text" pitchFamily="2" charset="77"/>
              </a:rPr>
              <a:t>Betreft al het plan- en organisatorisch werk met een kop en een staart. Waarvoor risicobeheersing, sturend optreden en stakeholdermanagement vereist zijn.</a:t>
            </a:r>
          </a:p>
        </p:txBody>
      </p:sp>
      <p:sp>
        <p:nvSpPr>
          <p:cNvPr id="26" name="Tekstvak 25">
            <a:extLst>
              <a:ext uri="{FF2B5EF4-FFF2-40B4-BE49-F238E27FC236}">
                <a16:creationId xmlns:a16="http://schemas.microsoft.com/office/drawing/2014/main" id="{C1BC7EB5-94B7-1E35-507E-A821306CF85E}"/>
              </a:ext>
            </a:extLst>
          </p:cNvPr>
          <p:cNvSpPr txBox="1"/>
          <p:nvPr/>
        </p:nvSpPr>
        <p:spPr>
          <a:xfrm>
            <a:off x="4955396" y="1322287"/>
            <a:ext cx="3000080" cy="1231106"/>
          </a:xfrm>
          <a:prstGeom prst="rect">
            <a:avLst/>
          </a:prstGeom>
          <a:noFill/>
        </p:spPr>
        <p:txBody>
          <a:bodyPr wrap="square" rtlCol="0">
            <a:spAutoFit/>
          </a:bodyPr>
          <a:lstStyle/>
          <a:p>
            <a:r>
              <a:rPr lang="nl-NL" sz="1400" b="1" dirty="0">
                <a:solidFill>
                  <a:schemeClr val="tx1">
                    <a:lumMod val="75000"/>
                  </a:schemeClr>
                </a:solidFill>
                <a:latin typeface="GT Pressura" pitchFamily="2" charset="77"/>
                <a:cs typeface="GT Pressura" pitchFamily="2" charset="77"/>
              </a:rPr>
              <a:t>Support &amp; Coördinatie</a:t>
            </a:r>
          </a:p>
          <a:p>
            <a:r>
              <a:rPr lang="nl-NL" sz="1200" dirty="0">
                <a:solidFill>
                  <a:schemeClr val="tx1">
                    <a:lumMod val="75000"/>
                  </a:schemeClr>
                </a:solidFill>
                <a:latin typeface="GT Pressura Text" pitchFamily="2" charset="77"/>
                <a:cs typeface="GT Pressura Text" pitchFamily="2" charset="77"/>
              </a:rPr>
              <a:t>Betreft al het organisatorisch werk ter ondersteuning van anderen, waarvoor communicatieve vaardigheden, samenwerken en kwaliteitsgerichtheid vereist zijn.</a:t>
            </a:r>
          </a:p>
        </p:txBody>
      </p:sp>
      <p:sp>
        <p:nvSpPr>
          <p:cNvPr id="27" name="Tekstvak 26">
            <a:extLst>
              <a:ext uri="{FF2B5EF4-FFF2-40B4-BE49-F238E27FC236}">
                <a16:creationId xmlns:a16="http://schemas.microsoft.com/office/drawing/2014/main" id="{CA17E87C-25DA-9B2B-C5E0-4912243FBD89}"/>
              </a:ext>
            </a:extLst>
          </p:cNvPr>
          <p:cNvSpPr txBox="1"/>
          <p:nvPr/>
        </p:nvSpPr>
        <p:spPr>
          <a:xfrm>
            <a:off x="4955396" y="2808812"/>
            <a:ext cx="3000080" cy="1231106"/>
          </a:xfrm>
          <a:prstGeom prst="rect">
            <a:avLst/>
          </a:prstGeom>
          <a:noFill/>
        </p:spPr>
        <p:txBody>
          <a:bodyPr wrap="square" rtlCol="0">
            <a:spAutoFit/>
          </a:bodyPr>
          <a:lstStyle/>
          <a:p>
            <a:r>
              <a:rPr lang="nl-NL" sz="1400" b="1" dirty="0">
                <a:solidFill>
                  <a:schemeClr val="tx1">
                    <a:lumMod val="75000"/>
                  </a:schemeClr>
                </a:solidFill>
                <a:latin typeface="GT Pressura" pitchFamily="2" charset="77"/>
                <a:cs typeface="GT Pressura" pitchFamily="2" charset="77"/>
              </a:rPr>
              <a:t>Procesmanagement</a:t>
            </a:r>
          </a:p>
          <a:p>
            <a:r>
              <a:rPr lang="nl-NL" sz="1200" dirty="0">
                <a:solidFill>
                  <a:schemeClr val="tx1">
                    <a:lumMod val="75000"/>
                  </a:schemeClr>
                </a:solidFill>
                <a:latin typeface="GT Pressura Text" pitchFamily="2" charset="77"/>
                <a:cs typeface="GT Pressura Text" pitchFamily="2" charset="77"/>
              </a:rPr>
              <a:t>Betreft al het proces- op product-vernieuwings-werk, waarvoor analytisch/</a:t>
            </a:r>
          </a:p>
          <a:p>
            <a:r>
              <a:rPr lang="nl-NL" sz="1200" dirty="0">
                <a:solidFill>
                  <a:schemeClr val="tx1">
                    <a:lumMod val="75000"/>
                  </a:schemeClr>
                </a:solidFill>
                <a:latin typeface="GT Pressura Text" pitchFamily="2" charset="77"/>
                <a:cs typeface="GT Pressura Text" pitchFamily="2" charset="77"/>
              </a:rPr>
              <a:t>conceptueel vermogen en de kunst zonder hiërarchische verantwoordelijkheid zaken gedaan te krijgen, vereist zijn.</a:t>
            </a:r>
          </a:p>
        </p:txBody>
      </p:sp>
      <p:sp>
        <p:nvSpPr>
          <p:cNvPr id="28" name="Tekstvak 27">
            <a:extLst>
              <a:ext uri="{FF2B5EF4-FFF2-40B4-BE49-F238E27FC236}">
                <a16:creationId xmlns:a16="http://schemas.microsoft.com/office/drawing/2014/main" id="{821C5F99-D682-EC37-BB88-B975A26CAC2F}"/>
              </a:ext>
            </a:extLst>
          </p:cNvPr>
          <p:cNvSpPr txBox="1"/>
          <p:nvPr/>
        </p:nvSpPr>
        <p:spPr>
          <a:xfrm>
            <a:off x="4955396" y="4536012"/>
            <a:ext cx="2888124" cy="1046440"/>
          </a:xfrm>
          <a:prstGeom prst="rect">
            <a:avLst/>
          </a:prstGeom>
          <a:noFill/>
        </p:spPr>
        <p:txBody>
          <a:bodyPr wrap="square" rtlCol="0">
            <a:spAutoFit/>
          </a:bodyPr>
          <a:lstStyle/>
          <a:p>
            <a:r>
              <a:rPr lang="nl-NL" sz="1400" b="1" dirty="0">
                <a:solidFill>
                  <a:schemeClr val="tx1">
                    <a:lumMod val="75000"/>
                  </a:schemeClr>
                </a:solidFill>
                <a:latin typeface="GT Pressura" pitchFamily="2" charset="77"/>
                <a:cs typeface="GT Pressura" pitchFamily="2" charset="77"/>
              </a:rPr>
              <a:t>Commercieel</a:t>
            </a:r>
            <a:endParaRPr lang="nl-NL" sz="1200" b="1" dirty="0">
              <a:solidFill>
                <a:schemeClr val="tx1">
                  <a:lumMod val="75000"/>
                </a:schemeClr>
              </a:solidFill>
              <a:latin typeface="GT Pressura" pitchFamily="2" charset="77"/>
              <a:cs typeface="GT Pressura" pitchFamily="2" charset="77"/>
            </a:endParaRPr>
          </a:p>
          <a:p>
            <a:r>
              <a:rPr lang="nl-NL" sz="1200" dirty="0">
                <a:solidFill>
                  <a:schemeClr val="tx1">
                    <a:lumMod val="75000"/>
                  </a:schemeClr>
                </a:solidFill>
                <a:latin typeface="GT Pressura Text" pitchFamily="2" charset="77"/>
                <a:cs typeface="GT Pressura Text" pitchFamily="2" charset="77"/>
              </a:rPr>
              <a:t>Betreft al het in- of verkoopwerk, waarvoor het zien en creëren van kansen en deze commercieel kunnen </a:t>
            </a:r>
            <a:r>
              <a:rPr lang="nl-NL" sz="1200" dirty="0" err="1">
                <a:solidFill>
                  <a:schemeClr val="tx1">
                    <a:lumMod val="75000"/>
                  </a:schemeClr>
                </a:solidFill>
                <a:latin typeface="GT Pressura Text" pitchFamily="2" charset="77"/>
                <a:cs typeface="GT Pressura Text" pitchFamily="2" charset="77"/>
              </a:rPr>
              <a:t>uitnutten</a:t>
            </a:r>
            <a:r>
              <a:rPr lang="nl-NL" sz="1200" dirty="0">
                <a:solidFill>
                  <a:schemeClr val="tx1">
                    <a:lumMod val="75000"/>
                  </a:schemeClr>
                </a:solidFill>
                <a:latin typeface="GT Pressura Text" pitchFamily="2" charset="77"/>
                <a:cs typeface="GT Pressura Text" pitchFamily="2" charset="77"/>
              </a:rPr>
              <a:t> vereist zijn.</a:t>
            </a:r>
          </a:p>
        </p:txBody>
      </p:sp>
      <p:sp>
        <p:nvSpPr>
          <p:cNvPr id="29" name="Tekstvak 28">
            <a:extLst>
              <a:ext uri="{FF2B5EF4-FFF2-40B4-BE49-F238E27FC236}">
                <a16:creationId xmlns:a16="http://schemas.microsoft.com/office/drawing/2014/main" id="{97EA356D-4159-5DE3-95FD-82C08C365762}"/>
              </a:ext>
            </a:extLst>
          </p:cNvPr>
          <p:cNvSpPr txBox="1"/>
          <p:nvPr/>
        </p:nvSpPr>
        <p:spPr>
          <a:xfrm>
            <a:off x="8828279" y="1322287"/>
            <a:ext cx="3000080" cy="1046440"/>
          </a:xfrm>
          <a:prstGeom prst="rect">
            <a:avLst/>
          </a:prstGeom>
          <a:noFill/>
        </p:spPr>
        <p:txBody>
          <a:bodyPr wrap="square" rtlCol="0">
            <a:spAutoFit/>
          </a:bodyPr>
          <a:lstStyle/>
          <a:p>
            <a:r>
              <a:rPr lang="nl-NL" sz="1400" b="1" dirty="0">
                <a:solidFill>
                  <a:schemeClr val="tx1">
                    <a:lumMod val="75000"/>
                  </a:schemeClr>
                </a:solidFill>
                <a:latin typeface="GT Pressura" pitchFamily="2" charset="77"/>
                <a:cs typeface="GT Pressura" pitchFamily="2" charset="77"/>
              </a:rPr>
              <a:t>Operationeel-Technisch</a:t>
            </a:r>
          </a:p>
          <a:p>
            <a:r>
              <a:rPr lang="nl-NL" sz="1200" dirty="0">
                <a:solidFill>
                  <a:schemeClr val="tx1">
                    <a:lumMod val="75000"/>
                  </a:schemeClr>
                </a:solidFill>
                <a:latin typeface="GT Pressura Text" pitchFamily="2" charset="77"/>
                <a:cs typeface="GT Pressura Text" pitchFamily="2" charset="77"/>
              </a:rPr>
              <a:t>Betreft al het operationele / technische werk, volgens regels en procedures, waarvoor specifieke vakkennis en kwaliteitsgerichtheid vereist zijn.</a:t>
            </a:r>
          </a:p>
        </p:txBody>
      </p:sp>
      <p:sp>
        <p:nvSpPr>
          <p:cNvPr id="30" name="Tekstvak 29">
            <a:extLst>
              <a:ext uri="{FF2B5EF4-FFF2-40B4-BE49-F238E27FC236}">
                <a16:creationId xmlns:a16="http://schemas.microsoft.com/office/drawing/2014/main" id="{23795C55-2E1D-C425-347B-D6CAA20C7C0D}"/>
              </a:ext>
            </a:extLst>
          </p:cNvPr>
          <p:cNvSpPr txBox="1"/>
          <p:nvPr/>
        </p:nvSpPr>
        <p:spPr>
          <a:xfrm>
            <a:off x="8828279" y="2808812"/>
            <a:ext cx="3000080" cy="1231106"/>
          </a:xfrm>
          <a:prstGeom prst="rect">
            <a:avLst/>
          </a:prstGeom>
          <a:noFill/>
        </p:spPr>
        <p:txBody>
          <a:bodyPr wrap="square" rtlCol="0">
            <a:spAutoFit/>
          </a:bodyPr>
          <a:lstStyle/>
          <a:p>
            <a:r>
              <a:rPr lang="nl-NL" sz="1400" b="1" dirty="0">
                <a:solidFill>
                  <a:schemeClr val="tx1">
                    <a:lumMod val="75000"/>
                  </a:schemeClr>
                </a:solidFill>
                <a:latin typeface="GT Pressura" pitchFamily="2" charset="77"/>
                <a:cs typeface="GT Pressura" pitchFamily="2" charset="77"/>
              </a:rPr>
              <a:t>Advies</a:t>
            </a:r>
            <a:endParaRPr lang="nl-NL" sz="1200" b="1" dirty="0">
              <a:solidFill>
                <a:schemeClr val="tx1">
                  <a:lumMod val="75000"/>
                </a:schemeClr>
              </a:solidFill>
              <a:latin typeface="GT Pressura" pitchFamily="2" charset="77"/>
              <a:cs typeface="GT Pressura" pitchFamily="2" charset="77"/>
            </a:endParaRPr>
          </a:p>
          <a:p>
            <a:r>
              <a:rPr lang="nl-NL" sz="1200" dirty="0">
                <a:solidFill>
                  <a:schemeClr val="tx1">
                    <a:lumMod val="75000"/>
                  </a:schemeClr>
                </a:solidFill>
                <a:latin typeface="GT Pressura Text" pitchFamily="2" charset="77"/>
                <a:cs typeface="GT Pressura Text" pitchFamily="2" charset="77"/>
              </a:rPr>
              <a:t>Betreft al het advieswerk dat inzicht verschaft in relatie tot de context, waarvoor analytisch/conceptueel vermogen, inhoudelijke expertise en beïnvloedingsvaardigheden vereist zijn.</a:t>
            </a:r>
          </a:p>
        </p:txBody>
      </p:sp>
      <p:sp>
        <p:nvSpPr>
          <p:cNvPr id="31" name="Tekstvak 30">
            <a:extLst>
              <a:ext uri="{FF2B5EF4-FFF2-40B4-BE49-F238E27FC236}">
                <a16:creationId xmlns:a16="http://schemas.microsoft.com/office/drawing/2014/main" id="{195C0AE0-2FBC-469B-071F-79B680773744}"/>
              </a:ext>
            </a:extLst>
          </p:cNvPr>
          <p:cNvSpPr txBox="1"/>
          <p:nvPr/>
        </p:nvSpPr>
        <p:spPr>
          <a:xfrm>
            <a:off x="8828279" y="4536012"/>
            <a:ext cx="2984216" cy="1231106"/>
          </a:xfrm>
          <a:prstGeom prst="rect">
            <a:avLst/>
          </a:prstGeom>
          <a:noFill/>
        </p:spPr>
        <p:txBody>
          <a:bodyPr wrap="square" rtlCol="0">
            <a:spAutoFit/>
          </a:bodyPr>
          <a:lstStyle/>
          <a:p>
            <a:r>
              <a:rPr lang="nl-NL" sz="1400" b="1" dirty="0">
                <a:solidFill>
                  <a:schemeClr val="tx1">
                    <a:lumMod val="75000"/>
                  </a:schemeClr>
                </a:solidFill>
                <a:latin typeface="GT Pressura" pitchFamily="2" charset="77"/>
                <a:cs typeface="GT Pressura" pitchFamily="2" charset="77"/>
              </a:rPr>
              <a:t>Management</a:t>
            </a:r>
            <a:endParaRPr lang="nl-NL" sz="1200" b="1" dirty="0">
              <a:solidFill>
                <a:schemeClr val="tx1">
                  <a:lumMod val="75000"/>
                </a:schemeClr>
              </a:solidFill>
              <a:latin typeface="GT Pressura" pitchFamily="2" charset="77"/>
              <a:cs typeface="GT Pressura" pitchFamily="2" charset="77"/>
            </a:endParaRPr>
          </a:p>
          <a:p>
            <a:r>
              <a:rPr lang="nl-NL" sz="1200" dirty="0">
                <a:solidFill>
                  <a:schemeClr val="tx1">
                    <a:lumMod val="75000"/>
                  </a:schemeClr>
                </a:solidFill>
                <a:latin typeface="GT Pressura Text" pitchFamily="2" charset="77"/>
                <a:cs typeface="GT Pressura Text" pitchFamily="2" charset="77"/>
              </a:rPr>
              <a:t>Betreft al het richting- en leidinggevende werk aan individuen of groepen, waarvoor inzicht, afstemmen van mens, werk en middelen en het nemen van verantwoordelijkheden vereist zijn.</a:t>
            </a:r>
          </a:p>
        </p:txBody>
      </p:sp>
    </p:spTree>
    <p:extLst>
      <p:ext uri="{BB962C8B-B14F-4D97-AF65-F5344CB8AC3E}">
        <p14:creationId xmlns:p14="http://schemas.microsoft.com/office/powerpoint/2010/main" val="377809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41020-B7D0-3AF0-F322-627F15FAB10D}"/>
              </a:ext>
            </a:extLst>
          </p:cNvPr>
          <p:cNvSpPr>
            <a:spLocks noGrp="1"/>
          </p:cNvSpPr>
          <p:nvPr>
            <p:ph type="title"/>
          </p:nvPr>
        </p:nvSpPr>
        <p:spPr/>
        <p:txBody>
          <a:bodyPr>
            <a:normAutofit fontScale="90000"/>
          </a:bodyPr>
          <a:lstStyle/>
          <a:p>
            <a:r>
              <a:rPr lang="nl-NL" dirty="0"/>
              <a:t>STYR groepen van toegevoegde waarde</a:t>
            </a:r>
          </a:p>
        </p:txBody>
      </p:sp>
      <p:pic>
        <p:nvPicPr>
          <p:cNvPr id="4" name="Afbeelding 3" descr="Afbeelding met tekst, schermopname, Lettertype, logo&#10;&#10;Automatisch gegenereerde beschrijving">
            <a:extLst>
              <a:ext uri="{FF2B5EF4-FFF2-40B4-BE49-F238E27FC236}">
                <a16:creationId xmlns:a16="http://schemas.microsoft.com/office/drawing/2014/main" id="{B93AC696-7FCB-4CFC-080B-1739A9BF0B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44650" y="1683812"/>
            <a:ext cx="3012778" cy="4038577"/>
          </a:xfrm>
          <a:prstGeom prst="rect">
            <a:avLst/>
          </a:prstGeom>
        </p:spPr>
      </p:pic>
      <p:pic>
        <p:nvPicPr>
          <p:cNvPr id="5" name="Afbeelding 4" descr="Afbeelding met tekst, Lettertype, lijn, begeleiding&#10;&#10;Automatisch gegenereerde beschrijving">
            <a:extLst>
              <a:ext uri="{FF2B5EF4-FFF2-40B4-BE49-F238E27FC236}">
                <a16:creationId xmlns:a16="http://schemas.microsoft.com/office/drawing/2014/main" id="{EF6DDF0D-59BA-CC2B-F56B-3306AFB203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2322" y="3489605"/>
            <a:ext cx="1807397" cy="426990"/>
          </a:xfrm>
          <a:prstGeom prst="rect">
            <a:avLst/>
          </a:prstGeom>
        </p:spPr>
      </p:pic>
      <p:pic>
        <p:nvPicPr>
          <p:cNvPr id="6" name="Afbeelding 5" descr="Afbeelding met tekst, schermopname, Lettertype, nummer&#10;&#10;Automatisch gegenereerde beschrijving">
            <a:extLst>
              <a:ext uri="{FF2B5EF4-FFF2-40B4-BE49-F238E27FC236}">
                <a16:creationId xmlns:a16="http://schemas.microsoft.com/office/drawing/2014/main" id="{78419845-5BA7-F02B-F96A-36568E02C8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6853" y="2176465"/>
            <a:ext cx="3480263" cy="3053272"/>
          </a:xfrm>
          <a:prstGeom prst="rect">
            <a:avLst/>
          </a:prstGeom>
        </p:spPr>
      </p:pic>
    </p:spTree>
    <p:extLst>
      <p:ext uri="{BB962C8B-B14F-4D97-AF65-F5344CB8AC3E}">
        <p14:creationId xmlns:p14="http://schemas.microsoft.com/office/powerpoint/2010/main" val="229839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41020-B7D0-3AF0-F322-627F15FAB10D}"/>
              </a:ext>
            </a:extLst>
          </p:cNvPr>
          <p:cNvSpPr>
            <a:spLocks noGrp="1"/>
          </p:cNvSpPr>
          <p:nvPr>
            <p:ph type="title"/>
          </p:nvPr>
        </p:nvSpPr>
        <p:spPr/>
        <p:txBody>
          <a:bodyPr>
            <a:normAutofit fontScale="90000"/>
          </a:bodyPr>
          <a:lstStyle/>
          <a:p>
            <a:r>
              <a:rPr lang="nl-NL" dirty="0"/>
              <a:t>Probleem oplossend vermogen</a:t>
            </a:r>
          </a:p>
        </p:txBody>
      </p:sp>
      <p:pic>
        <p:nvPicPr>
          <p:cNvPr id="5" name="Afbeelding 4" descr="Afbeelding met tekst, schermopname, ontvangst&#10;&#10;Automatisch gegenereerde beschrijving">
            <a:extLst>
              <a:ext uri="{FF2B5EF4-FFF2-40B4-BE49-F238E27FC236}">
                <a16:creationId xmlns:a16="http://schemas.microsoft.com/office/drawing/2014/main" id="{2548980B-2DCB-143A-CA23-0DED840291D7}"/>
              </a:ext>
            </a:extLst>
          </p:cNvPr>
          <p:cNvPicPr>
            <a:picLocks noChangeAspect="1"/>
          </p:cNvPicPr>
          <p:nvPr/>
        </p:nvPicPr>
        <p:blipFill>
          <a:blip r:embed="rId3"/>
          <a:stretch>
            <a:fillRect/>
          </a:stretch>
        </p:blipFill>
        <p:spPr>
          <a:xfrm>
            <a:off x="641130" y="1533327"/>
            <a:ext cx="10473461" cy="3690313"/>
          </a:xfrm>
          <a:prstGeom prst="rect">
            <a:avLst/>
          </a:prstGeom>
        </p:spPr>
      </p:pic>
    </p:spTree>
    <p:extLst>
      <p:ext uri="{BB962C8B-B14F-4D97-AF65-F5344CB8AC3E}">
        <p14:creationId xmlns:p14="http://schemas.microsoft.com/office/powerpoint/2010/main" val="382273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41020-B7D0-3AF0-F322-627F15FAB10D}"/>
              </a:ext>
            </a:extLst>
          </p:cNvPr>
          <p:cNvSpPr>
            <a:spLocks noGrp="1"/>
          </p:cNvSpPr>
          <p:nvPr>
            <p:ph type="title"/>
          </p:nvPr>
        </p:nvSpPr>
        <p:spPr/>
        <p:txBody>
          <a:bodyPr>
            <a:normAutofit fontScale="90000"/>
          </a:bodyPr>
          <a:lstStyle/>
          <a:p>
            <a:r>
              <a:rPr lang="nl-NL" dirty="0"/>
              <a:t>Gevalideerd profiel</a:t>
            </a:r>
          </a:p>
        </p:txBody>
      </p:sp>
      <p:pic>
        <p:nvPicPr>
          <p:cNvPr id="3" name="Afbeelding 2" descr="Afbeelding met tekst, schermopname, Website, Webpagina&#10;&#10;Automatisch gegenereerde beschrijving">
            <a:extLst>
              <a:ext uri="{FF2B5EF4-FFF2-40B4-BE49-F238E27FC236}">
                <a16:creationId xmlns:a16="http://schemas.microsoft.com/office/drawing/2014/main" id="{BE20EB97-F030-23B9-0415-0940D7E1F2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6551" y="1083415"/>
            <a:ext cx="8029903" cy="4985261"/>
          </a:xfrm>
          <a:prstGeom prst="rect">
            <a:avLst/>
          </a:prstGeom>
        </p:spPr>
      </p:pic>
    </p:spTree>
    <p:extLst>
      <p:ext uri="{BB962C8B-B14F-4D97-AF65-F5344CB8AC3E}">
        <p14:creationId xmlns:p14="http://schemas.microsoft.com/office/powerpoint/2010/main" val="425961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al 6">
            <a:extLst>
              <a:ext uri="{FF2B5EF4-FFF2-40B4-BE49-F238E27FC236}">
                <a16:creationId xmlns:a16="http://schemas.microsoft.com/office/drawing/2014/main" id="{BA2AF76F-F7D7-98E1-9135-FA5871AFE2AA}"/>
              </a:ext>
            </a:extLst>
          </p:cNvPr>
          <p:cNvSpPr/>
          <p:nvPr/>
        </p:nvSpPr>
        <p:spPr>
          <a:xfrm>
            <a:off x="445625" y="-947969"/>
            <a:ext cx="7601458" cy="760145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8" name="Ovaal 7">
            <a:extLst>
              <a:ext uri="{FF2B5EF4-FFF2-40B4-BE49-F238E27FC236}">
                <a16:creationId xmlns:a16="http://schemas.microsoft.com/office/drawing/2014/main" id="{D0CDCD2A-2F1E-0BE2-2F22-75EAE6BAEE8F}"/>
              </a:ext>
            </a:extLst>
          </p:cNvPr>
          <p:cNvSpPr/>
          <p:nvPr/>
        </p:nvSpPr>
        <p:spPr>
          <a:xfrm>
            <a:off x="6786362" y="4520388"/>
            <a:ext cx="1669964" cy="1669964"/>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799"/>
          </a:p>
        </p:txBody>
      </p:sp>
      <p:sp>
        <p:nvSpPr>
          <p:cNvPr id="4" name="Titel 3">
            <a:extLst>
              <a:ext uri="{FF2B5EF4-FFF2-40B4-BE49-F238E27FC236}">
                <a16:creationId xmlns:a16="http://schemas.microsoft.com/office/drawing/2014/main" id="{840F7933-B735-BA4D-0E86-9BBAB72D07B0}"/>
              </a:ext>
            </a:extLst>
          </p:cNvPr>
          <p:cNvSpPr>
            <a:spLocks noGrp="1"/>
          </p:cNvSpPr>
          <p:nvPr>
            <p:ph type="ctrTitle" idx="4294967295"/>
          </p:nvPr>
        </p:nvSpPr>
        <p:spPr>
          <a:xfrm>
            <a:off x="1567750" y="423329"/>
            <a:ext cx="5464175" cy="654050"/>
          </a:xfrm>
        </p:spPr>
        <p:txBody>
          <a:bodyPr>
            <a:noAutofit/>
          </a:bodyPr>
          <a:lstStyle/>
          <a:p>
            <a:pPr algn="l"/>
            <a:r>
              <a:rPr lang="nl-NL" dirty="0">
                <a:solidFill>
                  <a:schemeClr val="bg1"/>
                </a:solidFill>
                <a:latin typeface="GT Pressura"/>
              </a:rPr>
              <a:t>Programma</a:t>
            </a:r>
            <a:endParaRPr lang="nl-NL" dirty="0">
              <a:solidFill>
                <a:schemeClr val="bg1"/>
              </a:solidFill>
            </a:endParaRPr>
          </a:p>
        </p:txBody>
      </p:sp>
      <p:sp>
        <p:nvSpPr>
          <p:cNvPr id="3" name="Tekstvak 2">
            <a:extLst>
              <a:ext uri="{FF2B5EF4-FFF2-40B4-BE49-F238E27FC236}">
                <a16:creationId xmlns:a16="http://schemas.microsoft.com/office/drawing/2014/main" id="{A09F7EB1-B8F3-8EA0-4655-B102CC0B0213}"/>
              </a:ext>
            </a:extLst>
          </p:cNvPr>
          <p:cNvSpPr txBox="1"/>
          <p:nvPr/>
        </p:nvSpPr>
        <p:spPr>
          <a:xfrm>
            <a:off x="1567749" y="1198501"/>
            <a:ext cx="7113795" cy="4191917"/>
          </a:xfrm>
          <a:prstGeom prst="rect">
            <a:avLst/>
          </a:prstGeom>
          <a:noFill/>
        </p:spPr>
        <p:txBody>
          <a:bodyPr wrap="square" lIns="91440" tIns="45720" rIns="91440" bIns="45720" anchor="t">
            <a:spAutoFit/>
          </a:bodyPr>
          <a:lstStyle/>
          <a:p>
            <a:pPr marL="734695" lvl="1" indent="-457200">
              <a:lnSpc>
                <a:spcPct val="150000"/>
              </a:lnSpc>
              <a:buClr>
                <a:srgbClr val="0584C7"/>
              </a:buClr>
              <a:buSzPct val="100000"/>
              <a:buAutoNum type="arabicPeriod"/>
            </a:pPr>
            <a:r>
              <a:rPr lang="nl-NL" sz="2000" dirty="0">
                <a:solidFill>
                  <a:schemeClr val="bg1"/>
                </a:solidFill>
                <a:latin typeface="GT Pressura"/>
              </a:rPr>
              <a:t>Voorstellen</a:t>
            </a:r>
          </a:p>
          <a:p>
            <a:pPr marL="734695" lvl="1" indent="-457200">
              <a:lnSpc>
                <a:spcPct val="150000"/>
              </a:lnSpc>
              <a:buClr>
                <a:srgbClr val="0584C7"/>
              </a:buClr>
              <a:buSzPct val="100000"/>
              <a:buAutoNum type="arabicPeriod"/>
            </a:pPr>
            <a:r>
              <a:rPr lang="nl-NL" sz="2000" dirty="0">
                <a:solidFill>
                  <a:schemeClr val="bg1"/>
                </a:solidFill>
                <a:latin typeface="GT Pressura"/>
              </a:rPr>
              <a:t>Betekenisvol Samenwerken</a:t>
            </a:r>
          </a:p>
          <a:p>
            <a:pPr marL="734695" lvl="1" indent="-457200">
              <a:lnSpc>
                <a:spcPct val="150000"/>
              </a:lnSpc>
              <a:buClr>
                <a:srgbClr val="0584C7"/>
              </a:buClr>
              <a:buSzPct val="100000"/>
              <a:buAutoNum type="arabicPeriod"/>
            </a:pPr>
            <a:r>
              <a:rPr lang="nl-NL" sz="2000" dirty="0" err="1">
                <a:solidFill>
                  <a:schemeClr val="bg1"/>
                </a:solidFill>
                <a:latin typeface="GT Pressura"/>
              </a:rPr>
              <a:t>Medewerkersomgeving</a:t>
            </a:r>
            <a:endParaRPr lang="nl-NL" sz="2000" dirty="0">
              <a:solidFill>
                <a:schemeClr val="bg1"/>
              </a:solidFill>
              <a:latin typeface="GT Pressura"/>
            </a:endParaRPr>
          </a:p>
          <a:p>
            <a:pPr marL="734695" lvl="1" indent="-457200">
              <a:lnSpc>
                <a:spcPct val="150000"/>
              </a:lnSpc>
              <a:buClr>
                <a:srgbClr val="0584C7"/>
              </a:buClr>
              <a:buSzPct val="100000"/>
              <a:buAutoNum type="arabicPeriod"/>
            </a:pPr>
            <a:r>
              <a:rPr lang="nl-NL" sz="2000" dirty="0">
                <a:solidFill>
                  <a:schemeClr val="bg1"/>
                </a:solidFill>
                <a:latin typeface="GT Pressura"/>
              </a:rPr>
              <a:t>Profileren met TMA</a:t>
            </a:r>
          </a:p>
          <a:p>
            <a:pPr marL="734695" lvl="1" indent="-457200">
              <a:lnSpc>
                <a:spcPct val="150000"/>
              </a:lnSpc>
              <a:buClr>
                <a:srgbClr val="0584C7"/>
              </a:buClr>
              <a:buSzPct val="100000"/>
              <a:buAutoNum type="arabicPeriod"/>
            </a:pPr>
            <a:r>
              <a:rPr lang="nl-NL" sz="2000" dirty="0">
                <a:solidFill>
                  <a:schemeClr val="bg1"/>
                </a:solidFill>
                <a:latin typeface="GT Pressura"/>
              </a:rPr>
              <a:t>Matchen</a:t>
            </a:r>
          </a:p>
          <a:p>
            <a:pPr marL="734695" lvl="1" indent="-457200">
              <a:lnSpc>
                <a:spcPct val="150000"/>
              </a:lnSpc>
              <a:buClr>
                <a:srgbClr val="0584C7"/>
              </a:buClr>
              <a:buSzPct val="100000"/>
              <a:buAutoNum type="arabicPeriod"/>
            </a:pPr>
            <a:r>
              <a:rPr lang="nl-NL" sz="2000" dirty="0">
                <a:solidFill>
                  <a:schemeClr val="bg1"/>
                </a:solidFill>
                <a:latin typeface="GT Pressura"/>
              </a:rPr>
              <a:t>Hoe nu verder - aanbod</a:t>
            </a:r>
            <a:endParaRPr lang="nl-NL" sz="2000" dirty="0">
              <a:solidFill>
                <a:schemeClr val="bg1"/>
              </a:solidFill>
              <a:latin typeface="GT Pressura" pitchFamily="2" charset="77"/>
              <a:ea typeface="Sura"/>
              <a:cs typeface="GT Pressura" pitchFamily="2" charset="77"/>
            </a:endParaRPr>
          </a:p>
          <a:p>
            <a:pPr marL="505460" lvl="1" indent="-227965">
              <a:lnSpc>
                <a:spcPct val="150000"/>
              </a:lnSpc>
              <a:buClr>
                <a:srgbClr val="0584C7"/>
              </a:buClr>
              <a:buSzPct val="100000"/>
              <a:buFont typeface="Arial"/>
              <a:buChar char="•"/>
            </a:pPr>
            <a:endParaRPr lang="nl-NL" sz="2000" dirty="0">
              <a:solidFill>
                <a:schemeClr val="bg1"/>
              </a:solidFill>
              <a:latin typeface="GT Pressura" pitchFamily="2" charset="77"/>
              <a:ea typeface="Sura"/>
              <a:cs typeface="GT Pressura" pitchFamily="2" charset="77"/>
            </a:endParaRPr>
          </a:p>
          <a:p>
            <a:pPr marL="505460" lvl="1" indent="-227965">
              <a:lnSpc>
                <a:spcPct val="150000"/>
              </a:lnSpc>
              <a:buClr>
                <a:srgbClr val="0584C7"/>
              </a:buClr>
              <a:buSzPct val="100000"/>
              <a:buFont typeface="Arial"/>
              <a:buChar char="•"/>
            </a:pPr>
            <a:endParaRPr lang="nl-NL" sz="2000" dirty="0">
              <a:solidFill>
                <a:schemeClr val="bg1"/>
              </a:solidFill>
              <a:latin typeface="GT Pressura" pitchFamily="2" charset="77"/>
              <a:ea typeface="Sura"/>
              <a:cs typeface="GT Pressura" pitchFamily="2" charset="77"/>
            </a:endParaRPr>
          </a:p>
          <a:p>
            <a:pPr>
              <a:lnSpc>
                <a:spcPct val="150000"/>
              </a:lnSpc>
              <a:buClr>
                <a:srgbClr val="0584C7"/>
              </a:buClr>
              <a:buSzPct val="100000"/>
            </a:pPr>
            <a:endParaRPr lang="nl-NL" sz="2000" dirty="0">
              <a:solidFill>
                <a:schemeClr val="bg1"/>
              </a:solidFill>
              <a:latin typeface="GT Pressura" pitchFamily="2" charset="77"/>
              <a:ea typeface="Sura"/>
              <a:cs typeface="GT Pressura" pitchFamily="2" charset="77"/>
            </a:endParaRPr>
          </a:p>
        </p:txBody>
      </p:sp>
    </p:spTree>
    <p:extLst>
      <p:ext uri="{BB962C8B-B14F-4D97-AF65-F5344CB8AC3E}">
        <p14:creationId xmlns:p14="http://schemas.microsoft.com/office/powerpoint/2010/main" val="49948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41020-B7D0-3AF0-F322-627F15FAB10D}"/>
              </a:ext>
            </a:extLst>
          </p:cNvPr>
          <p:cNvSpPr>
            <a:spLocks noGrp="1"/>
          </p:cNvSpPr>
          <p:nvPr>
            <p:ph type="title"/>
          </p:nvPr>
        </p:nvSpPr>
        <p:spPr/>
        <p:txBody>
          <a:bodyPr>
            <a:normAutofit fontScale="90000"/>
          </a:bodyPr>
          <a:lstStyle/>
          <a:p>
            <a:r>
              <a:rPr lang="nl-NL" dirty="0"/>
              <a:t>Talentpaden / Vlootschouw</a:t>
            </a:r>
          </a:p>
        </p:txBody>
      </p:sp>
      <p:pic>
        <p:nvPicPr>
          <p:cNvPr id="7" name="Afbeelding 6" descr="Afbeelding met tekst, schermopname, ontwerp&#10;&#10;Automatisch gegenereerde beschrijving">
            <a:extLst>
              <a:ext uri="{FF2B5EF4-FFF2-40B4-BE49-F238E27FC236}">
                <a16:creationId xmlns:a16="http://schemas.microsoft.com/office/drawing/2014/main" id="{7C3A7E4D-2D69-3207-8111-72EFF7AB8E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9519" y="1070725"/>
            <a:ext cx="7972962" cy="5194969"/>
          </a:xfrm>
          <a:prstGeom prst="rect">
            <a:avLst/>
          </a:prstGeom>
        </p:spPr>
      </p:pic>
    </p:spTree>
    <p:extLst>
      <p:ext uri="{BB962C8B-B14F-4D97-AF65-F5344CB8AC3E}">
        <p14:creationId xmlns:p14="http://schemas.microsoft.com/office/powerpoint/2010/main" val="208448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83D308-4BB5-0FAE-343C-0122100A215A}"/>
              </a:ext>
            </a:extLst>
          </p:cNvPr>
          <p:cNvSpPr>
            <a:spLocks noGrp="1"/>
          </p:cNvSpPr>
          <p:nvPr>
            <p:ph type="ctrTitle"/>
          </p:nvPr>
        </p:nvSpPr>
        <p:spPr>
          <a:xfrm>
            <a:off x="538956" y="2589212"/>
            <a:ext cx="11114087" cy="1679575"/>
          </a:xfrm>
        </p:spPr>
        <p:txBody>
          <a:bodyPr anchor="t">
            <a:noAutofit/>
          </a:bodyPr>
          <a:lstStyle/>
          <a:p>
            <a:pPr lvl="1"/>
            <a:r>
              <a:rPr lang="nl-NL" sz="2000" dirty="0">
                <a:solidFill>
                  <a:schemeClr val="bg1"/>
                </a:solidFill>
                <a:latin typeface="GT Pressura Text" pitchFamily="2" charset="77"/>
                <a:cs typeface="GT Pressura Text" pitchFamily="2" charset="77"/>
              </a:rPr>
              <a:t>Oefening</a:t>
            </a:r>
            <a:br>
              <a:rPr lang="nl-NL" sz="2800" dirty="0">
                <a:solidFill>
                  <a:schemeClr val="bg1"/>
                </a:solidFill>
                <a:latin typeface="GT Pressura Text" pitchFamily="2" charset="77"/>
                <a:cs typeface="GT Pressura Text" pitchFamily="2" charset="77"/>
              </a:rPr>
            </a:br>
            <a:r>
              <a:rPr lang="nl-NL" sz="4000" b="1" dirty="0">
                <a:solidFill>
                  <a:schemeClr val="bg1"/>
                </a:solidFill>
                <a:latin typeface="GT Pressura" pitchFamily="2" charset="77"/>
                <a:cs typeface="GT Pressura" pitchFamily="2" charset="77"/>
              </a:rPr>
              <a:t>Samen maken van profiel: </a:t>
            </a:r>
            <a:br>
              <a:rPr lang="nl-NL" sz="4000" b="1" dirty="0">
                <a:solidFill>
                  <a:schemeClr val="bg1"/>
                </a:solidFill>
                <a:latin typeface="GT Pressura Text" pitchFamily="2" charset="77"/>
                <a:cs typeface="GT Pressura Text" pitchFamily="2" charset="77"/>
              </a:rPr>
            </a:br>
            <a:r>
              <a:rPr lang="nl-NL" sz="4000" dirty="0">
                <a:solidFill>
                  <a:schemeClr val="bg1"/>
                </a:solidFill>
                <a:latin typeface="GT Pressura Text" pitchFamily="2" charset="77"/>
                <a:cs typeface="GT Pressura Text" pitchFamily="2" charset="77"/>
              </a:rPr>
              <a:t>HR Adviseur</a:t>
            </a:r>
          </a:p>
        </p:txBody>
      </p:sp>
    </p:spTree>
    <p:extLst>
      <p:ext uri="{BB962C8B-B14F-4D97-AF65-F5344CB8AC3E}">
        <p14:creationId xmlns:p14="http://schemas.microsoft.com/office/powerpoint/2010/main" val="424467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41020-B7D0-3AF0-F322-627F15FAB10D}"/>
              </a:ext>
            </a:extLst>
          </p:cNvPr>
          <p:cNvSpPr>
            <a:spLocks noGrp="1"/>
          </p:cNvSpPr>
          <p:nvPr>
            <p:ph type="title"/>
          </p:nvPr>
        </p:nvSpPr>
        <p:spPr>
          <a:xfrm>
            <a:off x="376518" y="365125"/>
            <a:ext cx="11446136" cy="627949"/>
          </a:xfrm>
        </p:spPr>
        <p:txBody>
          <a:bodyPr>
            <a:normAutofit fontScale="90000"/>
          </a:bodyPr>
          <a:lstStyle/>
          <a:p>
            <a:r>
              <a:rPr lang="nl-NL" dirty="0"/>
              <a:t>Voordeel TMA-STYR profiel</a:t>
            </a:r>
          </a:p>
        </p:txBody>
      </p:sp>
      <p:sp>
        <p:nvSpPr>
          <p:cNvPr id="3" name="Tijdelijke aanduiding voor inhoud 2">
            <a:extLst>
              <a:ext uri="{FF2B5EF4-FFF2-40B4-BE49-F238E27FC236}">
                <a16:creationId xmlns:a16="http://schemas.microsoft.com/office/drawing/2014/main" id="{EA9CE4CD-0D09-52AD-B2DC-508E5F84DC81}"/>
              </a:ext>
            </a:extLst>
          </p:cNvPr>
          <p:cNvSpPr>
            <a:spLocks noGrp="1"/>
          </p:cNvSpPr>
          <p:nvPr>
            <p:ph idx="1"/>
          </p:nvPr>
        </p:nvSpPr>
        <p:spPr>
          <a:xfrm>
            <a:off x="376238" y="1204913"/>
            <a:ext cx="11445875" cy="1782127"/>
          </a:xfrm>
        </p:spPr>
        <p:txBody>
          <a:bodyPr/>
          <a:lstStyle/>
          <a:p>
            <a:r>
              <a:rPr lang="nl-NL" sz="2000" dirty="0"/>
              <a:t>Gedegen besluitvorming voor aanname (Recruitment)</a:t>
            </a:r>
          </a:p>
          <a:p>
            <a:r>
              <a:rPr lang="nl-NL" sz="2000" dirty="0"/>
              <a:t>Mooie opstap naar vlootschouw (wie zijn mijn toppers en tobbers?)</a:t>
            </a:r>
          </a:p>
          <a:p>
            <a:r>
              <a:rPr lang="nl-NL" sz="2000" dirty="0"/>
              <a:t>Tot in detail unieke gedragsvoorbeelden (items) als basis voor constructieve feedback/ dialoog</a:t>
            </a:r>
          </a:p>
          <a:p>
            <a:r>
              <a:rPr lang="nl-NL" sz="2000" dirty="0"/>
              <a:t>Onderliggende functiewaardering als basis voor beloningsbeleid</a:t>
            </a:r>
          </a:p>
        </p:txBody>
      </p:sp>
      <p:sp>
        <p:nvSpPr>
          <p:cNvPr id="6" name="Ovaal 5">
            <a:extLst>
              <a:ext uri="{FF2B5EF4-FFF2-40B4-BE49-F238E27FC236}">
                <a16:creationId xmlns:a16="http://schemas.microsoft.com/office/drawing/2014/main" id="{973DBD95-BB78-1191-C00C-1DB58FE68964}"/>
              </a:ext>
            </a:extLst>
          </p:cNvPr>
          <p:cNvSpPr/>
          <p:nvPr/>
        </p:nvSpPr>
        <p:spPr>
          <a:xfrm>
            <a:off x="3987323" y="3357880"/>
            <a:ext cx="4217353" cy="421735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nl-NL" sz="2800" dirty="0">
                <a:latin typeface="GT Pressura" pitchFamily="2" charset="77"/>
                <a:cs typeface="GT Pressura" pitchFamily="2" charset="77"/>
              </a:rPr>
              <a:t>Ideale match</a:t>
            </a:r>
            <a:br>
              <a:rPr lang="nl-NL" sz="2800" dirty="0">
                <a:latin typeface="GT Pressura" pitchFamily="2" charset="77"/>
                <a:cs typeface="GT Pressura" pitchFamily="2" charset="77"/>
              </a:rPr>
            </a:br>
            <a:r>
              <a:rPr lang="nl-NL" sz="2800" dirty="0">
                <a:latin typeface="GT Pressura" pitchFamily="2" charset="77"/>
                <a:cs typeface="GT Pressura" pitchFamily="2" charset="77"/>
              </a:rPr>
              <a:t>mens &amp; werk</a:t>
            </a:r>
          </a:p>
        </p:txBody>
      </p:sp>
    </p:spTree>
    <p:extLst>
      <p:ext uri="{BB962C8B-B14F-4D97-AF65-F5344CB8AC3E}">
        <p14:creationId xmlns:p14="http://schemas.microsoft.com/office/powerpoint/2010/main" val="276306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41020-B7D0-3AF0-F322-627F15FAB10D}"/>
              </a:ext>
            </a:extLst>
          </p:cNvPr>
          <p:cNvSpPr>
            <a:spLocks noGrp="1"/>
          </p:cNvSpPr>
          <p:nvPr>
            <p:ph type="title"/>
          </p:nvPr>
        </p:nvSpPr>
        <p:spPr>
          <a:xfrm>
            <a:off x="376518" y="365125"/>
            <a:ext cx="11446136" cy="627949"/>
          </a:xfrm>
        </p:spPr>
        <p:txBody>
          <a:bodyPr>
            <a:normAutofit fontScale="90000"/>
          </a:bodyPr>
          <a:lstStyle/>
          <a:p>
            <a:r>
              <a:rPr lang="nl-NL" dirty="0"/>
              <a:t>People </a:t>
            </a:r>
            <a:r>
              <a:rPr lang="nl-NL" dirty="0" err="1"/>
              <a:t>finder</a:t>
            </a:r>
            <a:endParaRPr lang="nl-NL" dirty="0"/>
          </a:p>
        </p:txBody>
      </p:sp>
      <p:sp>
        <p:nvSpPr>
          <p:cNvPr id="3" name="Tijdelijke aanduiding voor inhoud 2">
            <a:extLst>
              <a:ext uri="{FF2B5EF4-FFF2-40B4-BE49-F238E27FC236}">
                <a16:creationId xmlns:a16="http://schemas.microsoft.com/office/drawing/2014/main" id="{EA9CE4CD-0D09-52AD-B2DC-508E5F84DC81}"/>
              </a:ext>
            </a:extLst>
          </p:cNvPr>
          <p:cNvSpPr>
            <a:spLocks noGrp="1"/>
          </p:cNvSpPr>
          <p:nvPr>
            <p:ph idx="1"/>
          </p:nvPr>
        </p:nvSpPr>
        <p:spPr>
          <a:xfrm>
            <a:off x="376239" y="1204913"/>
            <a:ext cx="4764722" cy="4460875"/>
          </a:xfrm>
        </p:spPr>
        <p:txBody>
          <a:bodyPr/>
          <a:lstStyle/>
          <a:p>
            <a:r>
              <a:rPr lang="nl-NL" sz="2000" dirty="0"/>
              <a:t>Op basis van een competentieprofiel is een match (in %) te maken met de medewerkers, die een TMA hebben gemaakt.</a:t>
            </a:r>
          </a:p>
          <a:p>
            <a:pPr marL="0" indent="0">
              <a:buNone/>
            </a:pPr>
            <a:endParaRPr lang="nl-NL" sz="2000" dirty="0"/>
          </a:p>
          <a:p>
            <a:r>
              <a:rPr lang="nl-NL" sz="2000" dirty="0"/>
              <a:t>Aan te vullen met extra competenties, talenten, capaciteiten, werk- en denkniveau en een classificatie.</a:t>
            </a:r>
          </a:p>
          <a:p>
            <a:pPr marL="0" indent="0">
              <a:buNone/>
            </a:pPr>
            <a:endParaRPr lang="nl-NL" sz="1800" dirty="0"/>
          </a:p>
          <a:p>
            <a:r>
              <a:rPr lang="nl-NL" sz="2000" dirty="0" err="1"/>
              <a:t>Realtime</a:t>
            </a:r>
            <a:r>
              <a:rPr lang="nl-NL" sz="2000" dirty="0"/>
              <a:t> wordt de beste match gemaakt tussen mens en werk! </a:t>
            </a:r>
          </a:p>
        </p:txBody>
      </p:sp>
      <p:pic>
        <p:nvPicPr>
          <p:cNvPr id="4" name="Afbeelding 3" descr="Afbeelding met tekst, schermopname, nummer, Lettertype&#10;&#10;Automatisch gegenereerde beschrijving">
            <a:extLst>
              <a:ext uri="{FF2B5EF4-FFF2-40B4-BE49-F238E27FC236}">
                <a16:creationId xmlns:a16="http://schemas.microsoft.com/office/drawing/2014/main" id="{1CCAAB53-7471-B160-7CB4-423427FE5E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2591" y="906151"/>
            <a:ext cx="5092346" cy="4759474"/>
          </a:xfrm>
          <a:prstGeom prst="rect">
            <a:avLst/>
          </a:prstGeom>
        </p:spPr>
      </p:pic>
    </p:spTree>
    <p:extLst>
      <p:ext uri="{BB962C8B-B14F-4D97-AF65-F5344CB8AC3E}">
        <p14:creationId xmlns:p14="http://schemas.microsoft.com/office/powerpoint/2010/main" val="115636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41020-B7D0-3AF0-F322-627F15FAB10D}"/>
              </a:ext>
            </a:extLst>
          </p:cNvPr>
          <p:cNvSpPr>
            <a:spLocks noGrp="1"/>
          </p:cNvSpPr>
          <p:nvPr>
            <p:ph type="title"/>
          </p:nvPr>
        </p:nvSpPr>
        <p:spPr>
          <a:xfrm>
            <a:off x="376518" y="365125"/>
            <a:ext cx="11446136" cy="627949"/>
          </a:xfrm>
        </p:spPr>
        <p:txBody>
          <a:bodyPr>
            <a:normAutofit fontScale="90000"/>
          </a:bodyPr>
          <a:lstStyle/>
          <a:p>
            <a:r>
              <a:rPr lang="nl-NL" dirty="0"/>
              <a:t>Teambuilder</a:t>
            </a:r>
          </a:p>
        </p:txBody>
      </p:sp>
      <p:sp>
        <p:nvSpPr>
          <p:cNvPr id="3" name="Tijdelijke aanduiding voor inhoud 2">
            <a:extLst>
              <a:ext uri="{FF2B5EF4-FFF2-40B4-BE49-F238E27FC236}">
                <a16:creationId xmlns:a16="http://schemas.microsoft.com/office/drawing/2014/main" id="{EA9CE4CD-0D09-52AD-B2DC-508E5F84DC81}"/>
              </a:ext>
            </a:extLst>
          </p:cNvPr>
          <p:cNvSpPr>
            <a:spLocks noGrp="1"/>
          </p:cNvSpPr>
          <p:nvPr>
            <p:ph idx="1"/>
          </p:nvPr>
        </p:nvSpPr>
        <p:spPr>
          <a:xfrm>
            <a:off x="376239" y="1204913"/>
            <a:ext cx="4531042" cy="4460875"/>
          </a:xfrm>
        </p:spPr>
        <p:txBody>
          <a:bodyPr/>
          <a:lstStyle/>
          <a:p>
            <a:r>
              <a:rPr lang="nl-NL" sz="2000" dirty="0"/>
              <a:t>Het samenstellen van teams vindt plaats door het matchen van mens aan werk. </a:t>
            </a:r>
          </a:p>
          <a:p>
            <a:endParaRPr lang="nl-NL" sz="2000" dirty="0"/>
          </a:p>
          <a:p>
            <a:r>
              <a:rPr lang="nl-NL" sz="2000" dirty="0"/>
              <a:t>Op basis van de gekozen competentieprofielen &amp; capaciteiten wordt een top 5 gemaakt van best passende medewerkers. </a:t>
            </a:r>
          </a:p>
          <a:p>
            <a:pPr marL="0" indent="0">
              <a:buNone/>
            </a:pPr>
            <a:endParaRPr lang="nl-NL" dirty="0"/>
          </a:p>
          <a:p>
            <a:r>
              <a:rPr lang="nl-NL" sz="2000" dirty="0"/>
              <a:t>Vervolgens is het interessant om via Team dashboard meer inzicht te krijgen in teamtalenten.</a:t>
            </a:r>
          </a:p>
        </p:txBody>
      </p:sp>
      <p:pic>
        <p:nvPicPr>
          <p:cNvPr id="5" name="Afbeelding 4" descr="Afbeelding met tekst, schermopname, nummer, Lettertype&#10;&#10;Automatisch gegenereerde beschrijving">
            <a:extLst>
              <a:ext uri="{FF2B5EF4-FFF2-40B4-BE49-F238E27FC236}">
                <a16:creationId xmlns:a16="http://schemas.microsoft.com/office/drawing/2014/main" id="{A2C2B239-FA88-8DC6-2444-7F0513828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7094" y="807766"/>
            <a:ext cx="5093320" cy="5075573"/>
          </a:xfrm>
          <a:prstGeom prst="rect">
            <a:avLst/>
          </a:prstGeom>
        </p:spPr>
      </p:pic>
    </p:spTree>
    <p:extLst>
      <p:ext uri="{BB962C8B-B14F-4D97-AF65-F5344CB8AC3E}">
        <p14:creationId xmlns:p14="http://schemas.microsoft.com/office/powerpoint/2010/main" val="141410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08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 name="Tijdelijke aanduiding voor afbeelding 28" descr="Afbeelding met persoon, kleding, Menselijk gezicht, bril&#10;&#10;Automatisch gegenereerde beschrijving">
            <a:extLst>
              <a:ext uri="{FF2B5EF4-FFF2-40B4-BE49-F238E27FC236}">
                <a16:creationId xmlns:a16="http://schemas.microsoft.com/office/drawing/2014/main" id="{01B2EF3D-FCD4-8D78-857C-807BF6B890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07128" y="1249541"/>
            <a:ext cx="4420961" cy="4420961"/>
          </a:xfrm>
          <a:prstGeom prst="ellipse">
            <a:avLst/>
          </a:prstGeom>
        </p:spPr>
      </p:pic>
      <p:sp>
        <p:nvSpPr>
          <p:cNvPr id="2" name="Titel 1">
            <a:extLst>
              <a:ext uri="{FF2B5EF4-FFF2-40B4-BE49-F238E27FC236}">
                <a16:creationId xmlns:a16="http://schemas.microsoft.com/office/drawing/2014/main" id="{D1A9D309-0273-9F14-5982-E9FE3362A039}"/>
              </a:ext>
            </a:extLst>
          </p:cNvPr>
          <p:cNvSpPr>
            <a:spLocks noGrp="1"/>
          </p:cNvSpPr>
          <p:nvPr>
            <p:ph type="title"/>
          </p:nvPr>
        </p:nvSpPr>
        <p:spPr/>
        <p:txBody>
          <a:bodyPr>
            <a:normAutofit fontScale="90000"/>
          </a:bodyPr>
          <a:lstStyle/>
          <a:p>
            <a:pPr algn="ctr"/>
            <a:r>
              <a:rPr lang="nl-NL" dirty="0">
                <a:solidFill>
                  <a:schemeClr val="bg1"/>
                </a:solidFill>
              </a:rPr>
              <a:t>Even voorstellen</a:t>
            </a:r>
          </a:p>
        </p:txBody>
      </p:sp>
      <p:sp>
        <p:nvSpPr>
          <p:cNvPr id="12" name="Ovaal 11">
            <a:extLst>
              <a:ext uri="{FF2B5EF4-FFF2-40B4-BE49-F238E27FC236}">
                <a16:creationId xmlns:a16="http://schemas.microsoft.com/office/drawing/2014/main" id="{65A8C295-5939-97E9-2CA4-2F1D3D89D30B}"/>
              </a:ext>
            </a:extLst>
          </p:cNvPr>
          <p:cNvSpPr/>
          <p:nvPr/>
        </p:nvSpPr>
        <p:spPr>
          <a:xfrm>
            <a:off x="9384872" y="1784702"/>
            <a:ext cx="1073715" cy="1073715"/>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dirty="0">
              <a:solidFill>
                <a:schemeClr val="bg2">
                  <a:lumMod val="25000"/>
                </a:schemeClr>
              </a:solidFill>
              <a:latin typeface="GT Pressura Text" pitchFamily="2" charset="77"/>
              <a:cs typeface="GT Pressura Text" pitchFamily="2" charset="77"/>
            </a:endParaRPr>
          </a:p>
        </p:txBody>
      </p:sp>
      <p:sp>
        <p:nvSpPr>
          <p:cNvPr id="15" name="Ovaal 14">
            <a:extLst>
              <a:ext uri="{FF2B5EF4-FFF2-40B4-BE49-F238E27FC236}">
                <a16:creationId xmlns:a16="http://schemas.microsoft.com/office/drawing/2014/main" id="{C574FC9B-3448-EA87-B5A5-2D4F10B2FCAD}"/>
              </a:ext>
            </a:extLst>
          </p:cNvPr>
          <p:cNvSpPr/>
          <p:nvPr/>
        </p:nvSpPr>
        <p:spPr>
          <a:xfrm>
            <a:off x="1842012" y="1249541"/>
            <a:ext cx="478123" cy="478123"/>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nl-NL" dirty="0">
              <a:solidFill>
                <a:schemeClr val="bg2">
                  <a:lumMod val="25000"/>
                </a:schemeClr>
              </a:solidFill>
              <a:latin typeface="GT Pressura Text" pitchFamily="2" charset="77"/>
              <a:cs typeface="GT Pressura Text" pitchFamily="2" charset="77"/>
            </a:endParaRPr>
          </a:p>
        </p:txBody>
      </p:sp>
      <p:pic>
        <p:nvPicPr>
          <p:cNvPr id="3" name="Afbeelding 2">
            <a:extLst>
              <a:ext uri="{FF2B5EF4-FFF2-40B4-BE49-F238E27FC236}">
                <a16:creationId xmlns:a16="http://schemas.microsoft.com/office/drawing/2014/main" id="{69E79B00-97F4-8B81-9995-C37C8B174DED}"/>
              </a:ext>
            </a:extLst>
          </p:cNvPr>
          <p:cNvPicPr preferRelativeResize="0">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77685" y="1220098"/>
            <a:ext cx="4450404" cy="4450404"/>
          </a:xfrm>
          <a:prstGeom prst="ellipse">
            <a:avLst/>
          </a:prstGeom>
        </p:spPr>
      </p:pic>
      <p:grpSp>
        <p:nvGrpSpPr>
          <p:cNvPr id="18" name="Groep 17">
            <a:extLst>
              <a:ext uri="{FF2B5EF4-FFF2-40B4-BE49-F238E27FC236}">
                <a16:creationId xmlns:a16="http://schemas.microsoft.com/office/drawing/2014/main" id="{3544B4D4-2979-78B5-8DB9-8219BFC39E89}"/>
              </a:ext>
            </a:extLst>
          </p:cNvPr>
          <p:cNvGrpSpPr/>
          <p:nvPr/>
        </p:nvGrpSpPr>
        <p:grpSpPr>
          <a:xfrm>
            <a:off x="6560392" y="3040445"/>
            <a:ext cx="2824480" cy="2824480"/>
            <a:chOff x="6560392" y="3040445"/>
            <a:chExt cx="2824480" cy="2824480"/>
          </a:xfrm>
        </p:grpSpPr>
        <p:sp>
          <p:nvSpPr>
            <p:cNvPr id="6" name="Ovaal 5">
              <a:extLst>
                <a:ext uri="{FF2B5EF4-FFF2-40B4-BE49-F238E27FC236}">
                  <a16:creationId xmlns:a16="http://schemas.microsoft.com/office/drawing/2014/main" id="{6E9CBC2D-F95D-C434-D8A5-64C447A93A44}"/>
                </a:ext>
              </a:extLst>
            </p:cNvPr>
            <p:cNvSpPr/>
            <p:nvPr/>
          </p:nvSpPr>
          <p:spPr>
            <a:xfrm>
              <a:off x="6560392" y="3040445"/>
              <a:ext cx="2824480" cy="28244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dirty="0">
                <a:solidFill>
                  <a:schemeClr val="bg2">
                    <a:lumMod val="25000"/>
                  </a:schemeClr>
                </a:solidFill>
                <a:latin typeface="GT Pressura Text" pitchFamily="2" charset="77"/>
                <a:cs typeface="GT Pressura Text" pitchFamily="2" charset="77"/>
              </a:endParaRPr>
            </a:p>
          </p:txBody>
        </p:sp>
        <p:sp>
          <p:nvSpPr>
            <p:cNvPr id="9" name="Tekstvak 8">
              <a:extLst>
                <a:ext uri="{FF2B5EF4-FFF2-40B4-BE49-F238E27FC236}">
                  <a16:creationId xmlns:a16="http://schemas.microsoft.com/office/drawing/2014/main" id="{73AEC034-CF81-469B-832F-837E09B008B0}"/>
                </a:ext>
              </a:extLst>
            </p:cNvPr>
            <p:cNvSpPr txBox="1"/>
            <p:nvPr/>
          </p:nvSpPr>
          <p:spPr>
            <a:xfrm>
              <a:off x="6864796" y="4114131"/>
              <a:ext cx="2320767" cy="677108"/>
            </a:xfrm>
            <a:prstGeom prst="rect">
              <a:avLst/>
            </a:prstGeom>
            <a:noFill/>
          </p:spPr>
          <p:txBody>
            <a:bodyPr wrap="square" rtlCol="0">
              <a:spAutoFit/>
            </a:bodyPr>
            <a:lstStyle/>
            <a:p>
              <a:pPr algn="ctr"/>
              <a:r>
                <a:rPr lang="nl-NL" sz="2000" b="1" dirty="0">
                  <a:solidFill>
                    <a:schemeClr val="bg2">
                      <a:lumMod val="25000"/>
                    </a:schemeClr>
                  </a:solidFill>
                  <a:latin typeface="GT Pressura" pitchFamily="2" charset="77"/>
                  <a:cs typeface="GT Pressura" pitchFamily="2" charset="77"/>
                </a:rPr>
                <a:t>Carlo Wagemakers</a:t>
              </a:r>
            </a:p>
            <a:p>
              <a:pPr algn="ctr"/>
              <a:r>
                <a:rPr lang="nl-NL" dirty="0">
                  <a:solidFill>
                    <a:schemeClr val="bg2">
                      <a:lumMod val="25000"/>
                    </a:schemeClr>
                  </a:solidFill>
                  <a:latin typeface="GT Pressura Text" pitchFamily="2" charset="77"/>
                  <a:cs typeface="GT Pressura Text" pitchFamily="2" charset="77"/>
                </a:rPr>
                <a:t>Business Consultant</a:t>
              </a:r>
              <a:endParaRPr lang="nl-NL" sz="2000" dirty="0">
                <a:solidFill>
                  <a:schemeClr val="bg2">
                    <a:lumMod val="25000"/>
                  </a:schemeClr>
                </a:solidFill>
                <a:latin typeface="GT Pressura Text" pitchFamily="2" charset="77"/>
                <a:cs typeface="GT Pressura Text" pitchFamily="2" charset="77"/>
              </a:endParaRPr>
            </a:p>
          </p:txBody>
        </p:sp>
      </p:grpSp>
    </p:spTree>
    <p:extLst>
      <p:ext uri="{BB962C8B-B14F-4D97-AF65-F5344CB8AC3E}">
        <p14:creationId xmlns:p14="http://schemas.microsoft.com/office/powerpoint/2010/main" val="61273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nodeType="afterEffect">
                                  <p:stCondLst>
                                    <p:cond delay="50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30DDE1-D4EF-3C6F-BC61-26B2A11780C5}"/>
              </a:ext>
            </a:extLst>
          </p:cNvPr>
          <p:cNvSpPr>
            <a:spLocks noGrp="1"/>
          </p:cNvSpPr>
          <p:nvPr>
            <p:ph type="title"/>
          </p:nvPr>
        </p:nvSpPr>
        <p:spPr/>
        <p:txBody>
          <a:bodyPr>
            <a:normAutofit fontScale="90000"/>
          </a:bodyPr>
          <a:lstStyle/>
          <a:p>
            <a:r>
              <a:rPr lang="nl-NL" dirty="0"/>
              <a:t>Betekenisvol Samenwerken</a:t>
            </a:r>
          </a:p>
        </p:txBody>
      </p:sp>
      <p:sp>
        <p:nvSpPr>
          <p:cNvPr id="4" name="Ovaal 3">
            <a:extLst>
              <a:ext uri="{FF2B5EF4-FFF2-40B4-BE49-F238E27FC236}">
                <a16:creationId xmlns:a16="http://schemas.microsoft.com/office/drawing/2014/main" id="{5D2F3D90-E90D-7AA3-BB93-18B620219138}"/>
              </a:ext>
            </a:extLst>
          </p:cNvPr>
          <p:cNvSpPr/>
          <p:nvPr/>
        </p:nvSpPr>
        <p:spPr>
          <a:xfrm>
            <a:off x="4818415" y="1119246"/>
            <a:ext cx="2768930" cy="2768930"/>
          </a:xfrm>
          <a:prstGeom prst="ellipse">
            <a:avLst/>
          </a:prstGeom>
          <a:solidFill>
            <a:schemeClr val="accent1">
              <a:alpha val="755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nl-NL" dirty="0">
                <a:latin typeface="GT Pressura Text" pitchFamily="2" charset="77"/>
                <a:cs typeface="GT Pressura Text" pitchFamily="2" charset="77"/>
              </a:rPr>
              <a:t>Organisatie ontwikkeling</a:t>
            </a:r>
          </a:p>
        </p:txBody>
      </p:sp>
      <p:sp>
        <p:nvSpPr>
          <p:cNvPr id="5" name="Ovaal 4">
            <a:extLst>
              <a:ext uri="{FF2B5EF4-FFF2-40B4-BE49-F238E27FC236}">
                <a16:creationId xmlns:a16="http://schemas.microsoft.com/office/drawing/2014/main" id="{E5F8C929-2D2D-B717-C49C-AF4C59FE9FDA}"/>
              </a:ext>
            </a:extLst>
          </p:cNvPr>
          <p:cNvSpPr/>
          <p:nvPr/>
        </p:nvSpPr>
        <p:spPr>
          <a:xfrm>
            <a:off x="4818415" y="3721674"/>
            <a:ext cx="2768930" cy="2768930"/>
          </a:xfrm>
          <a:prstGeom prst="ellipse">
            <a:avLst/>
          </a:prstGeom>
          <a:solidFill>
            <a:schemeClr val="accent4">
              <a:alpha val="755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nl-NL" dirty="0">
                <a:latin typeface="GT Pressura Text" pitchFamily="2" charset="77"/>
                <a:cs typeface="GT Pressura Text" pitchFamily="2" charset="77"/>
              </a:rPr>
              <a:t>Talent ontwikkeling</a:t>
            </a:r>
          </a:p>
        </p:txBody>
      </p:sp>
      <p:sp>
        <p:nvSpPr>
          <p:cNvPr id="6" name="Ovaal 5">
            <a:extLst>
              <a:ext uri="{FF2B5EF4-FFF2-40B4-BE49-F238E27FC236}">
                <a16:creationId xmlns:a16="http://schemas.microsoft.com/office/drawing/2014/main" id="{25581A17-21DE-B712-D5F5-9192E82BE6F5}"/>
              </a:ext>
            </a:extLst>
          </p:cNvPr>
          <p:cNvSpPr/>
          <p:nvPr/>
        </p:nvSpPr>
        <p:spPr>
          <a:xfrm>
            <a:off x="2994562" y="2337209"/>
            <a:ext cx="2768930" cy="2768930"/>
          </a:xfrm>
          <a:prstGeom prst="ellipse">
            <a:avLst/>
          </a:prstGeom>
          <a:solidFill>
            <a:schemeClr val="accent3">
              <a:alpha val="755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nl-NL" dirty="0">
                <a:latin typeface="GT Pressura Text" pitchFamily="2" charset="77"/>
                <a:cs typeface="GT Pressura Text" pitchFamily="2" charset="77"/>
              </a:rPr>
              <a:t>Leiderschap ontwikkeling</a:t>
            </a:r>
          </a:p>
        </p:txBody>
      </p:sp>
      <p:sp>
        <p:nvSpPr>
          <p:cNvPr id="7" name="Ovaal 6">
            <a:extLst>
              <a:ext uri="{FF2B5EF4-FFF2-40B4-BE49-F238E27FC236}">
                <a16:creationId xmlns:a16="http://schemas.microsoft.com/office/drawing/2014/main" id="{2FD2AF62-97BB-262E-6825-C97693EF7925}"/>
              </a:ext>
            </a:extLst>
          </p:cNvPr>
          <p:cNvSpPr/>
          <p:nvPr/>
        </p:nvSpPr>
        <p:spPr>
          <a:xfrm>
            <a:off x="6642268" y="2337209"/>
            <a:ext cx="2768930" cy="2768930"/>
          </a:xfrm>
          <a:prstGeom prst="ellipse">
            <a:avLst/>
          </a:prstGeom>
          <a:solidFill>
            <a:schemeClr val="accent6">
              <a:alpha val="7553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nl-NL" dirty="0">
                <a:latin typeface="GT Pressura Text"/>
                <a:cs typeface="GT Pressura Text"/>
              </a:rPr>
              <a:t> Team ontwikkeling</a:t>
            </a:r>
          </a:p>
        </p:txBody>
      </p:sp>
      <p:sp>
        <p:nvSpPr>
          <p:cNvPr id="13" name="Tekstvak 12">
            <a:extLst>
              <a:ext uri="{FF2B5EF4-FFF2-40B4-BE49-F238E27FC236}">
                <a16:creationId xmlns:a16="http://schemas.microsoft.com/office/drawing/2014/main" id="{A9ED10C3-4490-D1CA-F5E0-C630E9CAA35F}"/>
              </a:ext>
            </a:extLst>
          </p:cNvPr>
          <p:cNvSpPr txBox="1"/>
          <p:nvPr/>
        </p:nvSpPr>
        <p:spPr>
          <a:xfrm>
            <a:off x="9744323" y="2160654"/>
            <a:ext cx="1753500" cy="1015663"/>
          </a:xfrm>
          <a:prstGeom prst="rect">
            <a:avLst/>
          </a:prstGeom>
          <a:noFill/>
        </p:spPr>
        <p:txBody>
          <a:bodyPr wrap="square">
            <a:spAutoFit/>
          </a:bodyPr>
          <a:lstStyle/>
          <a:p>
            <a:r>
              <a:rPr lang="nl-NL" sz="1200" b="1" dirty="0">
                <a:solidFill>
                  <a:schemeClr val="bg2">
                    <a:lumMod val="25000"/>
                  </a:schemeClr>
                </a:solidFill>
                <a:latin typeface="GT Pressura" pitchFamily="2" charset="77"/>
                <a:cs typeface="GT Pressura" pitchFamily="2" charset="77"/>
              </a:rPr>
              <a:t>Team</a:t>
            </a:r>
            <a:r>
              <a:rPr lang="nl-NL" sz="1200" dirty="0">
                <a:solidFill>
                  <a:schemeClr val="bg2">
                    <a:lumMod val="25000"/>
                  </a:schemeClr>
                </a:solidFill>
                <a:latin typeface="GT Pressura Text" pitchFamily="2" charset="77"/>
                <a:cs typeface="GT Pressura Text" pitchFamily="2" charset="77"/>
              </a:rPr>
              <a:t> </a:t>
            </a:r>
          </a:p>
          <a:p>
            <a:r>
              <a:rPr lang="nl-NL" sz="1200" dirty="0">
                <a:solidFill>
                  <a:schemeClr val="bg2">
                    <a:lumMod val="25000"/>
                  </a:schemeClr>
                </a:solidFill>
                <a:latin typeface="GT Pressura Text" pitchFamily="2" charset="77"/>
                <a:cs typeface="GT Pressura Text" pitchFamily="2" charset="77"/>
              </a:rPr>
              <a:t>Het in alle facetten</a:t>
            </a:r>
          </a:p>
          <a:p>
            <a:r>
              <a:rPr lang="nl-NL" sz="1200" dirty="0">
                <a:solidFill>
                  <a:schemeClr val="bg2">
                    <a:lumMod val="25000"/>
                  </a:schemeClr>
                </a:solidFill>
                <a:latin typeface="GT Pressura Text" pitchFamily="2" charset="77"/>
                <a:cs typeface="GT Pressura Text" pitchFamily="2" charset="77"/>
              </a:rPr>
              <a:t>verbinden van mensen om succesvoller samen te werken</a:t>
            </a:r>
          </a:p>
        </p:txBody>
      </p:sp>
      <p:sp>
        <p:nvSpPr>
          <p:cNvPr id="14" name="Tekstvak 13">
            <a:extLst>
              <a:ext uri="{FF2B5EF4-FFF2-40B4-BE49-F238E27FC236}">
                <a16:creationId xmlns:a16="http://schemas.microsoft.com/office/drawing/2014/main" id="{DE1F2F14-B213-BBA0-EF80-5ACC2B897877}"/>
              </a:ext>
            </a:extLst>
          </p:cNvPr>
          <p:cNvSpPr txBox="1"/>
          <p:nvPr/>
        </p:nvSpPr>
        <p:spPr>
          <a:xfrm>
            <a:off x="9744323" y="4441644"/>
            <a:ext cx="1917247" cy="830997"/>
          </a:xfrm>
          <a:prstGeom prst="rect">
            <a:avLst/>
          </a:prstGeom>
          <a:noFill/>
        </p:spPr>
        <p:txBody>
          <a:bodyPr wrap="square">
            <a:spAutoFit/>
          </a:bodyPr>
          <a:lstStyle/>
          <a:p>
            <a:r>
              <a:rPr lang="nl-NL" sz="1200" b="1" dirty="0">
                <a:solidFill>
                  <a:schemeClr val="bg2">
                    <a:lumMod val="25000"/>
                  </a:schemeClr>
                </a:solidFill>
                <a:latin typeface="GT Pressura" pitchFamily="2" charset="77"/>
                <a:cs typeface="GT Pressura" pitchFamily="2" charset="77"/>
              </a:rPr>
              <a:t>Individu</a:t>
            </a:r>
            <a:r>
              <a:rPr lang="nl-NL" sz="1200" dirty="0">
                <a:solidFill>
                  <a:schemeClr val="bg2">
                    <a:lumMod val="25000"/>
                  </a:schemeClr>
                </a:solidFill>
                <a:latin typeface="GT Pressura Text" pitchFamily="2" charset="77"/>
                <a:cs typeface="GT Pressura Text" pitchFamily="2" charset="77"/>
              </a:rPr>
              <a:t> </a:t>
            </a:r>
          </a:p>
          <a:p>
            <a:r>
              <a:rPr lang="nl-NL" sz="1200" dirty="0">
                <a:solidFill>
                  <a:schemeClr val="bg2">
                    <a:lumMod val="25000"/>
                  </a:schemeClr>
                </a:solidFill>
                <a:latin typeface="GT Pressura Text" pitchFamily="2" charset="77"/>
                <a:cs typeface="GT Pressura Text" pitchFamily="2" charset="77"/>
              </a:rPr>
              <a:t>Vinden, binden en </a:t>
            </a:r>
          </a:p>
          <a:p>
            <a:r>
              <a:rPr lang="nl-NL" sz="1200" dirty="0">
                <a:solidFill>
                  <a:schemeClr val="bg2">
                    <a:lumMod val="25000"/>
                  </a:schemeClr>
                </a:solidFill>
                <a:latin typeface="GT Pressura Text" pitchFamily="2" charset="77"/>
                <a:cs typeface="GT Pressura Text" pitchFamily="2" charset="77"/>
              </a:rPr>
              <a:t>ontwikkelen van  </a:t>
            </a:r>
          </a:p>
          <a:p>
            <a:r>
              <a:rPr lang="nl-NL" sz="1200" dirty="0">
                <a:solidFill>
                  <a:schemeClr val="bg2">
                    <a:lumMod val="25000"/>
                  </a:schemeClr>
                </a:solidFill>
                <a:latin typeface="GT Pressura Text" pitchFamily="2" charset="77"/>
                <a:cs typeface="GT Pressura Text" pitchFamily="2" charset="77"/>
              </a:rPr>
              <a:t>persoonlijke talenten</a:t>
            </a:r>
          </a:p>
        </p:txBody>
      </p:sp>
      <p:sp>
        <p:nvSpPr>
          <p:cNvPr id="15" name="Tekstvak 14">
            <a:extLst>
              <a:ext uri="{FF2B5EF4-FFF2-40B4-BE49-F238E27FC236}">
                <a16:creationId xmlns:a16="http://schemas.microsoft.com/office/drawing/2014/main" id="{67CD3923-01E6-ABDB-CEBE-5638CB43EA96}"/>
              </a:ext>
            </a:extLst>
          </p:cNvPr>
          <p:cNvSpPr txBox="1"/>
          <p:nvPr/>
        </p:nvSpPr>
        <p:spPr>
          <a:xfrm>
            <a:off x="530430" y="2160654"/>
            <a:ext cx="2188024" cy="1015663"/>
          </a:xfrm>
          <a:prstGeom prst="rect">
            <a:avLst/>
          </a:prstGeom>
          <a:noFill/>
        </p:spPr>
        <p:txBody>
          <a:bodyPr wrap="square">
            <a:spAutoFit/>
          </a:bodyPr>
          <a:lstStyle/>
          <a:p>
            <a:pPr algn="r"/>
            <a:r>
              <a:rPr lang="nl-NL" sz="1200" b="1" dirty="0">
                <a:solidFill>
                  <a:schemeClr val="bg2">
                    <a:lumMod val="25000"/>
                  </a:schemeClr>
                </a:solidFill>
                <a:latin typeface="GT Pressura" pitchFamily="2" charset="77"/>
                <a:cs typeface="GT Pressura" pitchFamily="2" charset="77"/>
              </a:rPr>
              <a:t>Organisatie</a:t>
            </a:r>
            <a:r>
              <a:rPr lang="nl-NL" sz="1200" dirty="0">
                <a:solidFill>
                  <a:schemeClr val="bg2">
                    <a:lumMod val="25000"/>
                  </a:schemeClr>
                </a:solidFill>
                <a:latin typeface="GT Pressura Text" pitchFamily="2" charset="77"/>
                <a:cs typeface="GT Pressura Text" pitchFamily="2" charset="77"/>
              </a:rPr>
              <a:t> </a:t>
            </a:r>
          </a:p>
          <a:p>
            <a:pPr algn="r"/>
            <a:r>
              <a:rPr lang="nl-NL" sz="1200" dirty="0">
                <a:solidFill>
                  <a:schemeClr val="bg2">
                    <a:lumMod val="25000"/>
                  </a:schemeClr>
                </a:solidFill>
                <a:latin typeface="GT Pressura Text" pitchFamily="2" charset="77"/>
                <a:cs typeface="GT Pressura Text" pitchFamily="2" charset="77"/>
              </a:rPr>
              <a:t>Het creëren van een context waarin mensen zich verbonden voelen en de organisatie kan floreren</a:t>
            </a:r>
          </a:p>
        </p:txBody>
      </p:sp>
      <p:sp>
        <p:nvSpPr>
          <p:cNvPr id="16" name="Tekstvak 15">
            <a:extLst>
              <a:ext uri="{FF2B5EF4-FFF2-40B4-BE49-F238E27FC236}">
                <a16:creationId xmlns:a16="http://schemas.microsoft.com/office/drawing/2014/main" id="{5C69F2C7-295D-A883-CCF2-7F2EE60DADD0}"/>
              </a:ext>
            </a:extLst>
          </p:cNvPr>
          <p:cNvSpPr txBox="1"/>
          <p:nvPr/>
        </p:nvSpPr>
        <p:spPr>
          <a:xfrm>
            <a:off x="606559" y="4441644"/>
            <a:ext cx="2111895" cy="830997"/>
          </a:xfrm>
          <a:prstGeom prst="rect">
            <a:avLst/>
          </a:prstGeom>
          <a:noFill/>
        </p:spPr>
        <p:txBody>
          <a:bodyPr wrap="square">
            <a:spAutoFit/>
          </a:bodyPr>
          <a:lstStyle/>
          <a:p>
            <a:pPr algn="r"/>
            <a:r>
              <a:rPr lang="nl-NL" sz="1200" b="1" dirty="0">
                <a:solidFill>
                  <a:schemeClr val="bg2">
                    <a:lumMod val="25000"/>
                  </a:schemeClr>
                </a:solidFill>
                <a:latin typeface="GT Pressura" pitchFamily="2" charset="77"/>
                <a:cs typeface="GT Pressura" pitchFamily="2" charset="77"/>
              </a:rPr>
              <a:t>Leiderschap</a:t>
            </a:r>
          </a:p>
          <a:p>
            <a:pPr algn="r"/>
            <a:r>
              <a:rPr lang="nl-NL" sz="1200" dirty="0">
                <a:solidFill>
                  <a:schemeClr val="bg2">
                    <a:lumMod val="25000"/>
                  </a:schemeClr>
                </a:solidFill>
                <a:latin typeface="GT Pressura Text" pitchFamily="2" charset="77"/>
                <a:cs typeface="GT Pressura Text" pitchFamily="2" charset="77"/>
              </a:rPr>
              <a:t>Het (ver)binden van mensen in de context om succesvoller samen te werken </a:t>
            </a:r>
          </a:p>
        </p:txBody>
      </p:sp>
    </p:spTree>
    <p:extLst>
      <p:ext uri="{BB962C8B-B14F-4D97-AF65-F5344CB8AC3E}">
        <p14:creationId xmlns:p14="http://schemas.microsoft.com/office/powerpoint/2010/main" val="40098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1FF36-33A0-91FA-B81D-5BB8CE420A30}"/>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A39F7EB-FFCC-A8B1-F1F1-F9F4D3F74082}"/>
              </a:ext>
            </a:extLst>
          </p:cNvPr>
          <p:cNvSpPr>
            <a:spLocks noGrp="1"/>
          </p:cNvSpPr>
          <p:nvPr>
            <p:ph type="body" sz="quarter" idx="12"/>
          </p:nvPr>
        </p:nvSpPr>
        <p:spPr/>
        <p:txBody>
          <a:bodyPr/>
          <a:lstStyle/>
          <a:p>
            <a:r>
              <a:rPr lang="nl-NL" sz="4400" dirty="0"/>
              <a:t>Talent Ontwikkeling</a:t>
            </a:r>
          </a:p>
        </p:txBody>
      </p:sp>
    </p:spTree>
    <p:extLst>
      <p:ext uri="{BB962C8B-B14F-4D97-AF65-F5344CB8AC3E}">
        <p14:creationId xmlns:p14="http://schemas.microsoft.com/office/powerpoint/2010/main" val="12199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232645BF-5525-FAE1-0C9D-6440387C1C06}"/>
            </a:ext>
          </a:extLst>
        </p:cNvPr>
        <p:cNvGrpSpPr/>
        <p:nvPr/>
      </p:nvGrpSpPr>
      <p:grpSpPr>
        <a:xfrm>
          <a:off x="0" y="0"/>
          <a:ext cx="0" cy="0"/>
          <a:chOff x="0" y="0"/>
          <a:chExt cx="0" cy="0"/>
        </a:xfrm>
      </p:grpSpPr>
      <p:pic>
        <p:nvPicPr>
          <p:cNvPr id="3" name="Afbeelding 2" descr="Afbeelding met Menselijk gezicht, schermopname, person, kleding&#10;&#10;Automatisch gegenereerde beschrijving">
            <a:extLst>
              <a:ext uri="{FF2B5EF4-FFF2-40B4-BE49-F238E27FC236}">
                <a16:creationId xmlns:a16="http://schemas.microsoft.com/office/drawing/2014/main" id="{CE07602B-F0E0-0E9E-DFEC-6D27580353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1025" y="3239973"/>
            <a:ext cx="7509950" cy="3055353"/>
          </a:xfrm>
          <a:prstGeom prst="rect">
            <a:avLst/>
          </a:prstGeom>
        </p:spPr>
      </p:pic>
      <p:sp>
        <p:nvSpPr>
          <p:cNvPr id="5" name="Titel 4">
            <a:extLst>
              <a:ext uri="{FF2B5EF4-FFF2-40B4-BE49-F238E27FC236}">
                <a16:creationId xmlns:a16="http://schemas.microsoft.com/office/drawing/2014/main" id="{C52D07FF-5696-B1F7-7F4A-A9AFF1E1F982}"/>
              </a:ext>
            </a:extLst>
          </p:cNvPr>
          <p:cNvSpPr>
            <a:spLocks noGrp="1"/>
          </p:cNvSpPr>
          <p:nvPr>
            <p:ph type="title"/>
          </p:nvPr>
        </p:nvSpPr>
        <p:spPr/>
        <p:txBody>
          <a:bodyPr>
            <a:normAutofit fontScale="90000"/>
          </a:bodyPr>
          <a:lstStyle/>
          <a:p>
            <a:r>
              <a:rPr lang="nl-NL" dirty="0"/>
              <a:t>Mijn Talenten</a:t>
            </a:r>
            <a:br>
              <a:rPr lang="nl-NL" dirty="0"/>
            </a:br>
            <a:endParaRPr lang="nl-NL" dirty="0"/>
          </a:p>
        </p:txBody>
      </p:sp>
      <p:sp>
        <p:nvSpPr>
          <p:cNvPr id="6" name="Tijdelijke aanduiding voor inhoud 5">
            <a:extLst>
              <a:ext uri="{FF2B5EF4-FFF2-40B4-BE49-F238E27FC236}">
                <a16:creationId xmlns:a16="http://schemas.microsoft.com/office/drawing/2014/main" id="{037D630D-212C-7D6A-9D5F-0FFC8322F537}"/>
              </a:ext>
            </a:extLst>
          </p:cNvPr>
          <p:cNvSpPr>
            <a:spLocks noGrp="1"/>
          </p:cNvSpPr>
          <p:nvPr>
            <p:ph idx="1"/>
          </p:nvPr>
        </p:nvSpPr>
        <p:spPr/>
        <p:txBody>
          <a:bodyPr/>
          <a:lstStyle/>
          <a:p>
            <a:pPr marL="0" indent="0">
              <a:buNone/>
            </a:pPr>
            <a:r>
              <a:rPr lang="nl-NL" sz="2000" dirty="0"/>
              <a:t>Inzicht in je talenten is de eerst stap om te kunnen (mee)groeien met de organisatie.</a:t>
            </a:r>
          </a:p>
          <a:p>
            <a:pPr marL="0" indent="0">
              <a:buNone/>
            </a:pPr>
            <a:r>
              <a:rPr lang="nl-NL" sz="2000" dirty="0"/>
              <a:t>De home page van de module Talentontwikkeling bestaat uit 20 talent artikelen. Je krijgt inzicht en advies over de eigen talenten: hoe kun je vanuit kracht communiceren? In welke omgeving kom je het beste tot je recht? Hoe werk je beter samen met anderen? Dus niet alleen inzicht maar ook eerste stap tot beweging!</a:t>
            </a:r>
          </a:p>
        </p:txBody>
      </p:sp>
    </p:spTree>
    <p:extLst>
      <p:ext uri="{BB962C8B-B14F-4D97-AF65-F5344CB8AC3E}">
        <p14:creationId xmlns:p14="http://schemas.microsoft.com/office/powerpoint/2010/main" val="213507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36A1D0AB-20A9-B594-9F55-79BE91AAA475}"/>
            </a:ext>
          </a:extLst>
        </p:cNvPr>
        <p:cNvGrpSpPr/>
        <p:nvPr/>
      </p:nvGrpSpPr>
      <p:grpSpPr>
        <a:xfrm>
          <a:off x="0" y="0"/>
          <a:ext cx="0" cy="0"/>
          <a:chOff x="0" y="0"/>
          <a:chExt cx="0" cy="0"/>
        </a:xfrm>
      </p:grpSpPr>
      <p:pic>
        <p:nvPicPr>
          <p:cNvPr id="4" name="Afbeelding 3" descr="Afbeelding met Menselijk gezicht, schermopname, collage, glimlach&#10;&#10;Automatisch gegenereerde beschrijving">
            <a:extLst>
              <a:ext uri="{FF2B5EF4-FFF2-40B4-BE49-F238E27FC236}">
                <a16:creationId xmlns:a16="http://schemas.microsoft.com/office/drawing/2014/main" id="{0F0FC844-5BED-12C6-C53F-C0C2D3E69B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7782" y="2953511"/>
            <a:ext cx="7616435" cy="3370763"/>
          </a:xfrm>
          <a:prstGeom prst="rect">
            <a:avLst/>
          </a:prstGeom>
        </p:spPr>
      </p:pic>
      <p:sp>
        <p:nvSpPr>
          <p:cNvPr id="2" name="Titel 1">
            <a:extLst>
              <a:ext uri="{FF2B5EF4-FFF2-40B4-BE49-F238E27FC236}">
                <a16:creationId xmlns:a16="http://schemas.microsoft.com/office/drawing/2014/main" id="{24AE47FE-FF83-7DB0-E934-D43A0D85C04B}"/>
              </a:ext>
            </a:extLst>
          </p:cNvPr>
          <p:cNvSpPr>
            <a:spLocks noGrp="1"/>
          </p:cNvSpPr>
          <p:nvPr>
            <p:ph type="title"/>
          </p:nvPr>
        </p:nvSpPr>
        <p:spPr/>
        <p:txBody>
          <a:bodyPr>
            <a:normAutofit fontScale="90000"/>
          </a:bodyPr>
          <a:lstStyle/>
          <a:p>
            <a:r>
              <a:rPr lang="nl-NL" dirty="0"/>
              <a:t>Verbinden van Talenten</a:t>
            </a:r>
          </a:p>
        </p:txBody>
      </p:sp>
      <p:sp>
        <p:nvSpPr>
          <p:cNvPr id="6" name="Tijdelijke aanduiding voor inhoud 5">
            <a:extLst>
              <a:ext uri="{FF2B5EF4-FFF2-40B4-BE49-F238E27FC236}">
                <a16:creationId xmlns:a16="http://schemas.microsoft.com/office/drawing/2014/main" id="{8961E34F-635C-462B-AA99-803DF6B59AD8}"/>
              </a:ext>
            </a:extLst>
          </p:cNvPr>
          <p:cNvSpPr>
            <a:spLocks noGrp="1"/>
          </p:cNvSpPr>
          <p:nvPr>
            <p:ph idx="1"/>
          </p:nvPr>
        </p:nvSpPr>
        <p:spPr/>
        <p:txBody>
          <a:bodyPr/>
          <a:lstStyle/>
          <a:p>
            <a:pPr marL="0" indent="0">
              <a:buNone/>
            </a:pPr>
            <a:r>
              <a:rPr lang="nl-NL" sz="2000" dirty="0"/>
              <a:t>Het delen van Talenten met anderen is een volgende belangrijke stap. Door Talenten te delen ontstaat er begrip. En samenwerken wordt pas echt leuk en betekenisvol als samenwerkende mensen elkaars kwaliteiten en valkuilen door en door kennen. </a:t>
            </a:r>
          </a:p>
          <a:p>
            <a:pPr marL="0" indent="0">
              <a:buNone/>
            </a:pPr>
            <a:r>
              <a:rPr lang="nl-NL" sz="2000" dirty="0"/>
              <a:t>Hoe gaaf is het om, als leidinggevende, je talenten te delen met je medewerker?</a:t>
            </a:r>
          </a:p>
          <a:p>
            <a:pPr marL="0" indent="0">
              <a:buNone/>
            </a:pPr>
            <a:endParaRPr lang="nl-NL" sz="2000" dirty="0"/>
          </a:p>
          <a:p>
            <a:pPr marL="0" indent="0">
              <a:buNone/>
            </a:pPr>
            <a:endParaRPr lang="nl-NL" sz="2000" dirty="0"/>
          </a:p>
        </p:txBody>
      </p:sp>
    </p:spTree>
    <p:extLst>
      <p:ext uri="{BB962C8B-B14F-4D97-AF65-F5344CB8AC3E}">
        <p14:creationId xmlns:p14="http://schemas.microsoft.com/office/powerpoint/2010/main" val="382090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36A1D0AB-20A9-B594-9F55-79BE91AAA475}"/>
            </a:ext>
          </a:extLst>
        </p:cNvPr>
        <p:cNvGrpSpPr/>
        <p:nvPr/>
      </p:nvGrpSpPr>
      <p:grpSpPr>
        <a:xfrm>
          <a:off x="0" y="0"/>
          <a:ext cx="0" cy="0"/>
          <a:chOff x="0" y="0"/>
          <a:chExt cx="0" cy="0"/>
        </a:xfrm>
      </p:grpSpPr>
      <p:pic>
        <p:nvPicPr>
          <p:cNvPr id="2" name="Afbeelding 1" descr="Afbeelding met tekst, Lettertype, schermopname&#10;&#10;Automatisch gegenereerde beschrijving">
            <a:extLst>
              <a:ext uri="{FF2B5EF4-FFF2-40B4-BE49-F238E27FC236}">
                <a16:creationId xmlns:a16="http://schemas.microsoft.com/office/drawing/2014/main" id="{5BE37525-73C0-DFEA-661D-0D30CE4547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5165" y="2569981"/>
            <a:ext cx="7921669" cy="3370607"/>
          </a:xfrm>
          <a:prstGeom prst="rect">
            <a:avLst/>
          </a:prstGeom>
        </p:spPr>
      </p:pic>
      <p:sp>
        <p:nvSpPr>
          <p:cNvPr id="8" name="Titel 7">
            <a:extLst>
              <a:ext uri="{FF2B5EF4-FFF2-40B4-BE49-F238E27FC236}">
                <a16:creationId xmlns:a16="http://schemas.microsoft.com/office/drawing/2014/main" id="{3B058A76-D57B-00F3-2D0E-8E5BA5E12763}"/>
              </a:ext>
            </a:extLst>
          </p:cNvPr>
          <p:cNvSpPr>
            <a:spLocks noGrp="1"/>
          </p:cNvSpPr>
          <p:nvPr>
            <p:ph type="title"/>
          </p:nvPr>
        </p:nvSpPr>
        <p:spPr/>
        <p:txBody>
          <a:bodyPr>
            <a:normAutofit fontScale="90000"/>
          </a:bodyPr>
          <a:lstStyle/>
          <a:p>
            <a:r>
              <a:rPr lang="nl-NL" dirty="0"/>
              <a:t>Feedback</a:t>
            </a:r>
          </a:p>
        </p:txBody>
      </p:sp>
      <p:sp>
        <p:nvSpPr>
          <p:cNvPr id="6" name="Tijdelijke aanduiding voor inhoud 5">
            <a:extLst>
              <a:ext uri="{FF2B5EF4-FFF2-40B4-BE49-F238E27FC236}">
                <a16:creationId xmlns:a16="http://schemas.microsoft.com/office/drawing/2014/main" id="{4130C89F-45EC-3768-DEFF-C2213FACE8AF}"/>
              </a:ext>
            </a:extLst>
          </p:cNvPr>
          <p:cNvSpPr>
            <a:spLocks noGrp="1"/>
          </p:cNvSpPr>
          <p:nvPr>
            <p:ph idx="1"/>
          </p:nvPr>
        </p:nvSpPr>
        <p:spPr>
          <a:xfrm>
            <a:off x="376238" y="1204913"/>
            <a:ext cx="11445875" cy="1009967"/>
          </a:xfrm>
        </p:spPr>
        <p:txBody>
          <a:bodyPr/>
          <a:lstStyle/>
          <a:p>
            <a:pPr marL="0" indent="0">
              <a:buNone/>
            </a:pPr>
            <a:r>
              <a:rPr lang="nl-NL" sz="2000" dirty="0"/>
              <a:t>Feedback is leren. Een reflectie hoe anderen jou ervaren en een bevestiging op inzicht in eigen Talenten. Nu kun je snel en eenvoudig aan anderen vragen wat ze van je gedrag vinden. Wat je goed doet en wat er nog beter kan.</a:t>
            </a:r>
          </a:p>
        </p:txBody>
      </p:sp>
    </p:spTree>
    <p:extLst>
      <p:ext uri="{BB962C8B-B14F-4D97-AF65-F5344CB8AC3E}">
        <p14:creationId xmlns:p14="http://schemas.microsoft.com/office/powerpoint/2010/main" val="294298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2B2DBAA4-5A0B-F3D6-92E1-EB7E9FB1F917}"/>
            </a:ext>
          </a:extLst>
        </p:cNvPr>
        <p:cNvGrpSpPr/>
        <p:nvPr/>
      </p:nvGrpSpPr>
      <p:grpSpPr>
        <a:xfrm>
          <a:off x="0" y="0"/>
          <a:ext cx="0" cy="0"/>
          <a:chOff x="0" y="0"/>
          <a:chExt cx="0" cy="0"/>
        </a:xfrm>
      </p:grpSpPr>
      <p:pic>
        <p:nvPicPr>
          <p:cNvPr id="6" name="Afbeelding 5" descr="Afbeelding met Menselijk gezicht, schermopname, persoon&#10;&#10;Automatisch gegenereerde beschrijving">
            <a:extLst>
              <a:ext uri="{FF2B5EF4-FFF2-40B4-BE49-F238E27FC236}">
                <a16:creationId xmlns:a16="http://schemas.microsoft.com/office/drawing/2014/main" id="{E93BE05E-E1B6-FD8B-2B30-80559BA293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26980" y="3150799"/>
            <a:ext cx="7338039" cy="3342076"/>
          </a:xfrm>
          <a:prstGeom prst="rect">
            <a:avLst/>
          </a:prstGeom>
        </p:spPr>
      </p:pic>
      <p:sp>
        <p:nvSpPr>
          <p:cNvPr id="8" name="Titel 7">
            <a:extLst>
              <a:ext uri="{FF2B5EF4-FFF2-40B4-BE49-F238E27FC236}">
                <a16:creationId xmlns:a16="http://schemas.microsoft.com/office/drawing/2014/main" id="{3F8BD037-A325-D0F9-D26C-8E358005F82E}"/>
              </a:ext>
            </a:extLst>
          </p:cNvPr>
          <p:cNvSpPr>
            <a:spLocks noGrp="1"/>
          </p:cNvSpPr>
          <p:nvPr>
            <p:ph type="title"/>
          </p:nvPr>
        </p:nvSpPr>
        <p:spPr>
          <a:xfrm>
            <a:off x="376518" y="365125"/>
            <a:ext cx="11446136" cy="627949"/>
          </a:xfrm>
        </p:spPr>
        <p:txBody>
          <a:bodyPr>
            <a:normAutofit fontScale="90000"/>
          </a:bodyPr>
          <a:lstStyle/>
          <a:p>
            <a:r>
              <a:rPr lang="nl-NL" dirty="0" err="1"/>
              <a:t>Workouts</a:t>
            </a:r>
            <a:endParaRPr lang="nl-NL" dirty="0"/>
          </a:p>
        </p:txBody>
      </p:sp>
      <p:sp>
        <p:nvSpPr>
          <p:cNvPr id="4" name="Tijdelijke aanduiding voor inhoud 3">
            <a:extLst>
              <a:ext uri="{FF2B5EF4-FFF2-40B4-BE49-F238E27FC236}">
                <a16:creationId xmlns:a16="http://schemas.microsoft.com/office/drawing/2014/main" id="{E1927C67-DD86-B8F9-4DD1-6AC75F652C68}"/>
              </a:ext>
            </a:extLst>
          </p:cNvPr>
          <p:cNvSpPr>
            <a:spLocks noGrp="1"/>
          </p:cNvSpPr>
          <p:nvPr>
            <p:ph idx="1"/>
          </p:nvPr>
        </p:nvSpPr>
        <p:spPr>
          <a:xfrm>
            <a:off x="376238" y="1204914"/>
            <a:ext cx="11445875" cy="1945886"/>
          </a:xfrm>
        </p:spPr>
        <p:txBody>
          <a:bodyPr/>
          <a:lstStyle/>
          <a:p>
            <a:pPr marL="0" indent="0">
              <a:buNone/>
            </a:pPr>
            <a:r>
              <a:rPr lang="nl-NL" sz="2000" dirty="0"/>
              <a:t>Als je vanuit de verkregen inzichten en feedback een beslissing moet nemen om iets in je leven te veranderen, dan is er altijd de vraag: hoe moet ik dat dan?  </a:t>
            </a:r>
          </a:p>
          <a:p>
            <a:pPr marL="0" indent="0">
              <a:buNone/>
            </a:pPr>
            <a:r>
              <a:rPr lang="nl-NL" sz="2000" dirty="0" err="1"/>
              <a:t>Workouts</a:t>
            </a:r>
            <a:r>
              <a:rPr lang="nl-NL" sz="2000" dirty="0"/>
              <a:t> zijn micro-oefeningen, die praktisch antwoord geven op de hoe-vragen, zodat je echt met mini stapjes, vooruit kunt komen. </a:t>
            </a:r>
          </a:p>
          <a:p>
            <a:pPr marL="0" indent="0">
              <a:buNone/>
            </a:pPr>
            <a:r>
              <a:rPr lang="nl-NL" sz="2000" dirty="0"/>
              <a:t>Aan de slag!</a:t>
            </a:r>
          </a:p>
          <a:p>
            <a:pPr marL="0" indent="0">
              <a:buNone/>
            </a:pPr>
            <a:endParaRPr lang="nl-NL" sz="2000" dirty="0"/>
          </a:p>
        </p:txBody>
      </p:sp>
    </p:spTree>
    <p:extLst>
      <p:ext uri="{BB962C8B-B14F-4D97-AF65-F5344CB8AC3E}">
        <p14:creationId xmlns:p14="http://schemas.microsoft.com/office/powerpoint/2010/main" val="223029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Aangepast 1">
      <a:dk1>
        <a:srgbClr val="9C9C9C"/>
      </a:dk1>
      <a:lt1>
        <a:srgbClr val="FFFFFF"/>
      </a:lt1>
      <a:dk2>
        <a:srgbClr val="9D9D9D"/>
      </a:dk2>
      <a:lt2>
        <a:srgbClr val="EAEAEA"/>
      </a:lt2>
      <a:accent1>
        <a:srgbClr val="0085C8"/>
      </a:accent1>
      <a:accent2>
        <a:srgbClr val="EE7351"/>
      </a:accent2>
      <a:accent3>
        <a:srgbClr val="AFCC46"/>
      </a:accent3>
      <a:accent4>
        <a:srgbClr val="FFC000"/>
      </a:accent4>
      <a:accent5>
        <a:srgbClr val="D24191"/>
      </a:accent5>
      <a:accent6>
        <a:srgbClr val="44B17F"/>
      </a:accent6>
      <a:hlink>
        <a:srgbClr val="0085C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wrap="square" rtlCol="0" anchor="ctr">
        <a:noAutofit/>
      </a:bodyP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993</TotalTime>
  <Words>987</Words>
  <Application>Microsoft Macintosh PowerPoint</Application>
  <PresentationFormat>Breedbeeld</PresentationFormat>
  <Paragraphs>126</Paragraphs>
  <Slides>25</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25</vt:i4>
      </vt:variant>
    </vt:vector>
  </HeadingPairs>
  <TitlesOfParts>
    <vt:vector size="32" baseType="lpstr">
      <vt:lpstr>GT Pressura</vt:lpstr>
      <vt:lpstr>GT Pressura Text</vt:lpstr>
      <vt:lpstr>Calibri</vt:lpstr>
      <vt:lpstr>Aptos</vt:lpstr>
      <vt:lpstr>Arial</vt:lpstr>
      <vt:lpstr>Helvetica Neue</vt:lpstr>
      <vt:lpstr>Kantoorthema</vt:lpstr>
      <vt:lpstr>“Sessie Talentmanagementsysteem”</vt:lpstr>
      <vt:lpstr>Programma</vt:lpstr>
      <vt:lpstr>Even voorstellen</vt:lpstr>
      <vt:lpstr>Betekenisvol Samenwerken</vt:lpstr>
      <vt:lpstr>PowerPoint-presentatie</vt:lpstr>
      <vt:lpstr>Mijn Talenten </vt:lpstr>
      <vt:lpstr>Verbinden van Talenten</vt:lpstr>
      <vt:lpstr>Feedback</vt:lpstr>
      <vt:lpstr>Workouts</vt:lpstr>
      <vt:lpstr>PowerPoint-presentatie</vt:lpstr>
      <vt:lpstr>PowerPoint-presentatie</vt:lpstr>
      <vt:lpstr>Van Talent naar Organisatie Performance</vt:lpstr>
      <vt:lpstr>Waarom profielen</vt:lpstr>
      <vt:lpstr>Manieren van profileren</vt:lpstr>
      <vt:lpstr>Gevalideerde profielen (in 3 stappen)</vt:lpstr>
      <vt:lpstr>Aard van het werk</vt:lpstr>
      <vt:lpstr>STYR groepen van toegevoegde waarde</vt:lpstr>
      <vt:lpstr>Probleem oplossend vermogen</vt:lpstr>
      <vt:lpstr>Gevalideerd profiel</vt:lpstr>
      <vt:lpstr>Talentpaden / Vlootschouw</vt:lpstr>
      <vt:lpstr>Oefening Samen maken van profiel:  HR Adviseur</vt:lpstr>
      <vt:lpstr>Voordeel TMA-STYR profiel</vt:lpstr>
      <vt:lpstr>People finder</vt:lpstr>
      <vt:lpstr>Teambuilder</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Jacinta Breijer</dc:creator>
  <cp:lastModifiedBy>Carlo Wagemakers</cp:lastModifiedBy>
  <cp:revision>36</cp:revision>
  <dcterms:created xsi:type="dcterms:W3CDTF">2024-02-07T13:45:23Z</dcterms:created>
  <dcterms:modified xsi:type="dcterms:W3CDTF">2024-06-05T14:44:41Z</dcterms:modified>
</cp:coreProperties>
</file>